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4"/>
  </p:notesMasterIdLst>
  <p:handoutMasterIdLst>
    <p:handoutMasterId r:id="rId35"/>
  </p:handoutMasterIdLst>
  <p:sldIdLst>
    <p:sldId id="256" r:id="rId2"/>
    <p:sldId id="257" r:id="rId3"/>
    <p:sldId id="2239" r:id="rId4"/>
    <p:sldId id="258" r:id="rId5"/>
    <p:sldId id="259" r:id="rId6"/>
    <p:sldId id="260" r:id="rId7"/>
    <p:sldId id="261" r:id="rId8"/>
    <p:sldId id="262" r:id="rId9"/>
    <p:sldId id="263" r:id="rId10"/>
    <p:sldId id="264" r:id="rId11"/>
    <p:sldId id="265" r:id="rId12"/>
    <p:sldId id="266" r:id="rId13"/>
    <p:sldId id="267" r:id="rId14"/>
    <p:sldId id="268" r:id="rId15"/>
    <p:sldId id="2244" r:id="rId16"/>
    <p:sldId id="269" r:id="rId17"/>
    <p:sldId id="270" r:id="rId18"/>
    <p:sldId id="271" r:id="rId19"/>
    <p:sldId id="272" r:id="rId20"/>
    <p:sldId id="273" r:id="rId21"/>
    <p:sldId id="2240" r:id="rId22"/>
    <p:sldId id="274" r:id="rId23"/>
    <p:sldId id="275" r:id="rId24"/>
    <p:sldId id="2241" r:id="rId25"/>
    <p:sldId id="278" r:id="rId26"/>
    <p:sldId id="2218" r:id="rId27"/>
    <p:sldId id="279" r:id="rId28"/>
    <p:sldId id="280" r:id="rId29"/>
    <p:sldId id="2236" r:id="rId30"/>
    <p:sldId id="281" r:id="rId31"/>
    <p:sldId id="2242" r:id="rId32"/>
    <p:sldId id="2238" r:id="rId33"/>
  </p:sldIdLst>
  <p:sldSz cx="18288000" cy="10287000"/>
  <p:notesSz cx="6858000" cy="9144000"/>
  <p:embeddedFontLst>
    <p:embeddedFont>
      <p:font typeface="Aileron Heavy" panose="020B0604020202020204" charset="0"/>
      <p:regular r:id="rId36"/>
    </p:embeddedFont>
    <p:embeddedFont>
      <p:font typeface="Aileron Regular" panose="020B0604020202020204" charset="0"/>
      <p:regular r:id="rId37"/>
    </p:embeddedFont>
    <p:embeddedFont>
      <p:font typeface="Aileron Regular Bold" panose="020B0604020202020204" charset="0"/>
      <p:regular r:id="rId38"/>
    </p:embeddedFont>
    <p:embeddedFont>
      <p:font typeface="Arimo" panose="020B0604020202020204" charset="0"/>
      <p:regular r:id="rId39"/>
    </p:embeddedFont>
    <p:embeddedFont>
      <p:font typeface="Arimo Bold" panose="020B0604020202020204" charset="0"/>
      <p:regular r:id="rId40"/>
    </p:embeddedFont>
    <p:embeddedFont>
      <p:font typeface="Brush Script MT" panose="03060802040406070304" pitchFamily="66" charset="0"/>
      <p:italic r:id="rId41"/>
    </p:embeddedFont>
    <p:embeddedFont>
      <p:font typeface="Calibri" panose="020F0502020204030204" pitchFamily="34" charset="0"/>
      <p:regular r:id="rId42"/>
      <p:bold r:id="rId43"/>
      <p:italic r:id="rId44"/>
      <p:boldItalic r:id="rId45"/>
    </p:embeddedFont>
    <p:embeddedFont>
      <p:font typeface="Open Sans" panose="020B0604020202020204" charset="0"/>
      <p:regular r:id="rId46"/>
    </p:embeddedFont>
    <p:embeddedFont>
      <p:font typeface="Open Sans Bold" panose="020B0604020202020204" charset="0"/>
      <p:regular r:id="rId47"/>
    </p:embeddedFont>
    <p:embeddedFont>
      <p:font typeface="Verdana" panose="020B0604030504040204" pitchFamily="34" charset="0"/>
      <p:regular r:id="rId48"/>
      <p:bold r:id="rId49"/>
      <p:italic r:id="rId50"/>
      <p:boldItalic r:id="rId51"/>
    </p:embeddedFont>
    <p:embeddedFont>
      <p:font typeface="Webdings" panose="05030102010509060703" pitchFamily="18" charset="2"/>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CC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608" autoAdjust="0"/>
  </p:normalViewPr>
  <p:slideViewPr>
    <p:cSldViewPr>
      <p:cViewPr>
        <p:scale>
          <a:sx n="40" d="100"/>
          <a:sy n="40" d="100"/>
        </p:scale>
        <p:origin x="90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22261-987A-443D-801E-FADF21BA0C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F1C3CA69-845F-4FDC-92FF-C1D7EE263A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3EE847-74A7-4EEF-A3C7-F491F9DE8A55}" type="datetime1">
              <a:rPr lang="fr-FR" smtClean="0"/>
              <a:t>01/07/2020</a:t>
            </a:fld>
            <a:endParaRPr lang="fr-FR"/>
          </a:p>
        </p:txBody>
      </p:sp>
      <p:sp>
        <p:nvSpPr>
          <p:cNvPr id="4" name="Footer Placeholder 3">
            <a:extLst>
              <a:ext uri="{FF2B5EF4-FFF2-40B4-BE49-F238E27FC236}">
                <a16:creationId xmlns:a16="http://schemas.microsoft.com/office/drawing/2014/main" id="{899FEB1B-299E-4621-8A04-6D4D8221B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4E018B3A-EC81-45D8-A970-5A97AE47BB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58E6B7-621F-45D5-B2B1-1673BF552806}" type="slidenum">
              <a:rPr lang="fr-FR" smtClean="0"/>
              <a:t>‹#›</a:t>
            </a:fld>
            <a:endParaRPr lang="fr-FR"/>
          </a:p>
        </p:txBody>
      </p:sp>
    </p:spTree>
    <p:extLst>
      <p:ext uri="{BB962C8B-B14F-4D97-AF65-F5344CB8AC3E}">
        <p14:creationId xmlns:p14="http://schemas.microsoft.com/office/powerpoint/2010/main" val="5333500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52A11-08A1-4D93-BD79-179B0611154F}" type="datetime1">
              <a:rPr lang="fr-FR" smtClean="0"/>
              <a:t>01/07/2020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3AA69-3C49-4090-9DD7-1D58477A8A18}" type="slidenum">
              <a:rPr lang="fr-FR" smtClean="0"/>
              <a:t>‹#›</a:t>
            </a:fld>
            <a:endParaRPr lang="fr-FR"/>
          </a:p>
        </p:txBody>
      </p:sp>
    </p:spTree>
    <p:extLst>
      <p:ext uri="{BB962C8B-B14F-4D97-AF65-F5344CB8AC3E}">
        <p14:creationId xmlns:p14="http://schemas.microsoft.com/office/powerpoint/2010/main" val="39854399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E3AA69-3C49-4090-9DD7-1D58477A8A18}" type="slidenum">
              <a:rPr lang="fr-FR" smtClean="0"/>
              <a:t>2</a:t>
            </a:fld>
            <a:endParaRPr lang="fr-FR"/>
          </a:p>
        </p:txBody>
      </p:sp>
    </p:spTree>
    <p:extLst>
      <p:ext uri="{BB962C8B-B14F-4D97-AF65-F5344CB8AC3E}">
        <p14:creationId xmlns:p14="http://schemas.microsoft.com/office/powerpoint/2010/main" val="158284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E3AA69-3C49-4090-9DD7-1D58477A8A18}" type="slidenum">
              <a:rPr lang="fr-FR" smtClean="0"/>
              <a:t>13</a:t>
            </a:fld>
            <a:endParaRPr lang="fr-FR"/>
          </a:p>
        </p:txBody>
      </p:sp>
    </p:spTree>
    <p:extLst>
      <p:ext uri="{BB962C8B-B14F-4D97-AF65-F5344CB8AC3E}">
        <p14:creationId xmlns:p14="http://schemas.microsoft.com/office/powerpoint/2010/main" val="380460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Descriptif/titre/authentification/planification</a:t>
            </a:r>
          </a:p>
        </p:txBody>
      </p:sp>
      <p:sp>
        <p:nvSpPr>
          <p:cNvPr id="4" name="Slide Number Placeholder 3"/>
          <p:cNvSpPr>
            <a:spLocks noGrp="1"/>
          </p:cNvSpPr>
          <p:nvPr>
            <p:ph type="sldNum" sz="quarter" idx="5"/>
          </p:nvPr>
        </p:nvSpPr>
        <p:spPr/>
        <p:txBody>
          <a:bodyPr/>
          <a:lstStyle/>
          <a:p>
            <a:fld id="{6C071FF1-D10D-479A-B379-753583B448B2}" type="slidenum">
              <a:rPr lang="fr-FR" smtClean="0"/>
              <a:t>26</a:t>
            </a:fld>
            <a:endParaRPr lang="fr-FR"/>
          </a:p>
        </p:txBody>
      </p:sp>
    </p:spTree>
    <p:extLst>
      <p:ext uri="{BB962C8B-B14F-4D97-AF65-F5344CB8AC3E}">
        <p14:creationId xmlns:p14="http://schemas.microsoft.com/office/powerpoint/2010/main" val="13594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ADE4C1-1D1F-4FB6-859A-AB14FADBC389}"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42DD18-58BF-4D9C-B452-576549ADBF6F}"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36724E-6E99-4262-85F0-7D782DBC2487}"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mp; 1 column tex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04850" y="480057"/>
            <a:ext cx="12679308" cy="501155"/>
          </a:xfrm>
          <a:prstGeom prst="rect">
            <a:avLst/>
          </a:prstGeom>
        </p:spPr>
        <p:txBody>
          <a:bodyPr vert="horz" lIns="0" tIns="0" rIns="0" bIns="0" rtlCol="0" anchor="t" anchorCtr="0">
            <a:noAutofit/>
          </a:bodyPr>
          <a:lstStyle>
            <a:lvl1pPr>
              <a:defRPr sz="2387" b="1"/>
            </a:lvl1pPr>
          </a:lstStyle>
          <a:p>
            <a:r>
              <a:rPr lang="en-US" noProof="0"/>
              <a:t>Click to edit Master title style</a:t>
            </a:r>
          </a:p>
        </p:txBody>
      </p:sp>
      <p:sp>
        <p:nvSpPr>
          <p:cNvPr id="13" name="Right Arrow 12"/>
          <p:cNvSpPr/>
          <p:nvPr userDrawn="1"/>
        </p:nvSpPr>
        <p:spPr>
          <a:xfrm>
            <a:off x="-10363" y="7805687"/>
            <a:ext cx="13525210" cy="74028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a:r>
              <a:rPr lang="fr-FR" sz="1253" b="1">
                <a:solidFill>
                  <a:schemeClr val="bg1"/>
                </a:solidFill>
              </a:rPr>
              <a:t>Cible</a:t>
            </a:r>
          </a:p>
        </p:txBody>
      </p:sp>
      <p:graphicFrame>
        <p:nvGraphicFramePr>
          <p:cNvPr id="15" name="Table 14"/>
          <p:cNvGraphicFramePr>
            <a:graphicFrameLocks noGrp="1"/>
          </p:cNvGraphicFramePr>
          <p:nvPr userDrawn="1"/>
        </p:nvGraphicFramePr>
        <p:xfrm>
          <a:off x="281213" y="4482867"/>
          <a:ext cx="13060138" cy="751364"/>
        </p:xfrm>
        <a:graphic>
          <a:graphicData uri="http://schemas.openxmlformats.org/drawingml/2006/table">
            <a:tbl>
              <a:tblPr firstRow="1" bandRow="1">
                <a:tableStyleId>{2D5ABB26-0587-4C30-8999-92F81FD0307C}</a:tableStyleId>
              </a:tblPr>
              <a:tblGrid>
                <a:gridCol w="1885688">
                  <a:extLst>
                    <a:ext uri="{9D8B030D-6E8A-4147-A177-3AD203B41FA5}">
                      <a16:colId xmlns:a16="http://schemas.microsoft.com/office/drawing/2014/main" val="20000"/>
                    </a:ext>
                  </a:extLst>
                </a:gridCol>
                <a:gridCol w="349202">
                  <a:extLst>
                    <a:ext uri="{9D8B030D-6E8A-4147-A177-3AD203B41FA5}">
                      <a16:colId xmlns:a16="http://schemas.microsoft.com/office/drawing/2014/main" val="20001"/>
                    </a:ext>
                  </a:extLst>
                </a:gridCol>
                <a:gridCol w="1885688">
                  <a:extLst>
                    <a:ext uri="{9D8B030D-6E8A-4147-A177-3AD203B41FA5}">
                      <a16:colId xmlns:a16="http://schemas.microsoft.com/office/drawing/2014/main" val="20002"/>
                    </a:ext>
                  </a:extLst>
                </a:gridCol>
                <a:gridCol w="349202">
                  <a:extLst>
                    <a:ext uri="{9D8B030D-6E8A-4147-A177-3AD203B41FA5}">
                      <a16:colId xmlns:a16="http://schemas.microsoft.com/office/drawing/2014/main" val="20003"/>
                    </a:ext>
                  </a:extLst>
                </a:gridCol>
                <a:gridCol w="1885688">
                  <a:extLst>
                    <a:ext uri="{9D8B030D-6E8A-4147-A177-3AD203B41FA5}">
                      <a16:colId xmlns:a16="http://schemas.microsoft.com/office/drawing/2014/main" val="20004"/>
                    </a:ext>
                  </a:extLst>
                </a:gridCol>
                <a:gridCol w="349202">
                  <a:extLst>
                    <a:ext uri="{9D8B030D-6E8A-4147-A177-3AD203B41FA5}">
                      <a16:colId xmlns:a16="http://schemas.microsoft.com/office/drawing/2014/main" val="20005"/>
                    </a:ext>
                  </a:extLst>
                </a:gridCol>
                <a:gridCol w="1885688">
                  <a:extLst>
                    <a:ext uri="{9D8B030D-6E8A-4147-A177-3AD203B41FA5}">
                      <a16:colId xmlns:a16="http://schemas.microsoft.com/office/drawing/2014/main" val="20006"/>
                    </a:ext>
                  </a:extLst>
                </a:gridCol>
                <a:gridCol w="349202">
                  <a:extLst>
                    <a:ext uri="{9D8B030D-6E8A-4147-A177-3AD203B41FA5}">
                      <a16:colId xmlns:a16="http://schemas.microsoft.com/office/drawing/2014/main" val="20007"/>
                    </a:ext>
                  </a:extLst>
                </a:gridCol>
                <a:gridCol w="1885688">
                  <a:extLst>
                    <a:ext uri="{9D8B030D-6E8A-4147-A177-3AD203B41FA5}">
                      <a16:colId xmlns:a16="http://schemas.microsoft.com/office/drawing/2014/main" val="20008"/>
                    </a:ext>
                  </a:extLst>
                </a:gridCol>
                <a:gridCol w="349202">
                  <a:extLst>
                    <a:ext uri="{9D8B030D-6E8A-4147-A177-3AD203B41FA5}">
                      <a16:colId xmlns:a16="http://schemas.microsoft.com/office/drawing/2014/main" val="20009"/>
                    </a:ext>
                  </a:extLst>
                </a:gridCol>
                <a:gridCol w="1885688">
                  <a:extLst>
                    <a:ext uri="{9D8B030D-6E8A-4147-A177-3AD203B41FA5}">
                      <a16:colId xmlns:a16="http://schemas.microsoft.com/office/drawing/2014/main" val="20010"/>
                    </a:ext>
                  </a:extLst>
                </a:gridCol>
              </a:tblGrid>
              <a:tr h="375682">
                <a:tc>
                  <a:txBody>
                    <a:bodyPr/>
                    <a:lstStyle/>
                    <a:p>
                      <a:pPr algn="ctr" rtl="0" fontAlgn="ctr"/>
                      <a:r>
                        <a:rPr lang="fr-FR" sz="1400" b="1" u="none" strike="noStrike">
                          <a:solidFill>
                            <a:schemeClr val="tx1">
                              <a:lumMod val="50000"/>
                              <a:lumOff val="50000"/>
                            </a:schemeClr>
                          </a:solidFill>
                          <a:effectLst/>
                        </a:rPr>
                        <a:t>Manuel</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Multiplicité des SI</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Vol. / répétitivité </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Prévisible</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Peu d’exceptions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Conso. données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solidFill>
                      <a:schemeClr val="bg1">
                        <a:alpha val="14000"/>
                      </a:schemeClr>
                    </a:solidFill>
                  </a:tcPr>
                </a:tc>
                <a:extLst>
                  <a:ext uri="{0D108BD9-81ED-4DB2-BD59-A6C34878D82A}">
                    <a16:rowId xmlns:a16="http://schemas.microsoft.com/office/drawing/2014/main" val="10000"/>
                  </a:ext>
                </a:extLst>
              </a:tr>
              <a:tr h="375682">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6" name="Rectangle 15"/>
          <p:cNvSpPr/>
          <p:nvPr userDrawn="1"/>
        </p:nvSpPr>
        <p:spPr>
          <a:xfrm>
            <a:off x="0" y="354710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Evaluation du niveau de robotisation</a:t>
            </a:r>
          </a:p>
        </p:txBody>
      </p:sp>
      <p:sp>
        <p:nvSpPr>
          <p:cNvPr id="25" name="Rectangle 24"/>
          <p:cNvSpPr/>
          <p:nvPr userDrawn="1"/>
        </p:nvSpPr>
        <p:spPr>
          <a:xfrm>
            <a:off x="12016" y="577954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Etapes clés du processus </a:t>
            </a:r>
          </a:p>
        </p:txBody>
      </p:sp>
      <p:grpSp>
        <p:nvGrpSpPr>
          <p:cNvPr id="26" name="Group 25"/>
          <p:cNvGrpSpPr/>
          <p:nvPr userDrawn="1"/>
        </p:nvGrpSpPr>
        <p:grpSpPr>
          <a:xfrm>
            <a:off x="496985" y="5911977"/>
            <a:ext cx="529328" cy="527848"/>
            <a:chOff x="1738313" y="7102475"/>
            <a:chExt cx="568325" cy="566738"/>
          </a:xfrm>
          <a:solidFill>
            <a:schemeClr val="accent1"/>
          </a:solidFill>
        </p:grpSpPr>
        <p:sp>
          <p:nvSpPr>
            <p:cNvPr id="27" name="Freeform 182"/>
            <p:cNvSpPr>
              <a:spLocks/>
            </p:cNvSpPr>
            <p:nvPr/>
          </p:nvSpPr>
          <p:spPr bwMode="auto">
            <a:xfrm>
              <a:off x="1885950" y="7559675"/>
              <a:ext cx="42862" cy="109538"/>
            </a:xfrm>
            <a:custGeom>
              <a:avLst/>
              <a:gdLst>
                <a:gd name="T0" fmla="*/ 14 w 18"/>
                <a:gd name="T1" fmla="*/ 0 h 47"/>
                <a:gd name="T2" fmla="*/ 8 w 18"/>
                <a:gd name="T3" fmla="*/ 4 h 47"/>
                <a:gd name="T4" fmla="*/ 1 w 18"/>
                <a:gd name="T5" fmla="*/ 41 h 47"/>
                <a:gd name="T6" fmla="*/ 5 w 18"/>
                <a:gd name="T7" fmla="*/ 47 h 47"/>
                <a:gd name="T8" fmla="*/ 6 w 18"/>
                <a:gd name="T9" fmla="*/ 47 h 47"/>
                <a:gd name="T10" fmla="*/ 11 w 18"/>
                <a:gd name="T11" fmla="*/ 43 h 47"/>
                <a:gd name="T12" fmla="*/ 18 w 18"/>
                <a:gd name="T13" fmla="*/ 6 h 47"/>
                <a:gd name="T14" fmla="*/ 1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14" y="0"/>
                  </a:moveTo>
                  <a:cubicBezTo>
                    <a:pt x="11" y="0"/>
                    <a:pt x="9" y="1"/>
                    <a:pt x="8" y="4"/>
                  </a:cubicBezTo>
                  <a:cubicBezTo>
                    <a:pt x="1" y="41"/>
                    <a:pt x="1" y="41"/>
                    <a:pt x="1" y="41"/>
                  </a:cubicBezTo>
                  <a:cubicBezTo>
                    <a:pt x="0" y="44"/>
                    <a:pt x="2" y="46"/>
                    <a:pt x="5" y="47"/>
                  </a:cubicBezTo>
                  <a:cubicBezTo>
                    <a:pt x="5" y="47"/>
                    <a:pt x="5" y="47"/>
                    <a:pt x="6" y="47"/>
                  </a:cubicBezTo>
                  <a:cubicBezTo>
                    <a:pt x="8" y="47"/>
                    <a:pt x="10" y="45"/>
                    <a:pt x="11" y="43"/>
                  </a:cubicBezTo>
                  <a:cubicBezTo>
                    <a:pt x="18" y="6"/>
                    <a:pt x="18" y="6"/>
                    <a:pt x="18" y="6"/>
                  </a:cubicBezTo>
                  <a:cubicBezTo>
                    <a:pt x="18" y="3"/>
                    <a:pt x="16" y="1"/>
                    <a:pt x="1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8" name="Freeform 183"/>
            <p:cNvSpPr>
              <a:spLocks/>
            </p:cNvSpPr>
            <p:nvPr/>
          </p:nvSpPr>
          <p:spPr bwMode="auto">
            <a:xfrm>
              <a:off x="2116138" y="7559675"/>
              <a:ext cx="41275" cy="109538"/>
            </a:xfrm>
            <a:custGeom>
              <a:avLst/>
              <a:gdLst>
                <a:gd name="T0" fmla="*/ 4 w 18"/>
                <a:gd name="T1" fmla="*/ 0 h 47"/>
                <a:gd name="T2" fmla="*/ 0 w 18"/>
                <a:gd name="T3" fmla="*/ 6 h 47"/>
                <a:gd name="T4" fmla="*/ 8 w 18"/>
                <a:gd name="T5" fmla="*/ 43 h 47"/>
                <a:gd name="T6" fmla="*/ 12 w 18"/>
                <a:gd name="T7" fmla="*/ 47 h 47"/>
                <a:gd name="T8" fmla="*/ 13 w 18"/>
                <a:gd name="T9" fmla="*/ 47 h 47"/>
                <a:gd name="T10" fmla="*/ 17 w 18"/>
                <a:gd name="T11" fmla="*/ 41 h 47"/>
                <a:gd name="T12" fmla="*/ 10 w 18"/>
                <a:gd name="T13" fmla="*/ 4 h 47"/>
                <a:gd name="T14" fmla="*/ 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4" y="0"/>
                  </a:moveTo>
                  <a:cubicBezTo>
                    <a:pt x="2" y="1"/>
                    <a:pt x="0" y="3"/>
                    <a:pt x="0" y="6"/>
                  </a:cubicBezTo>
                  <a:cubicBezTo>
                    <a:pt x="8" y="43"/>
                    <a:pt x="8" y="43"/>
                    <a:pt x="8" y="43"/>
                  </a:cubicBezTo>
                  <a:cubicBezTo>
                    <a:pt x="8" y="45"/>
                    <a:pt x="10" y="47"/>
                    <a:pt x="12" y="47"/>
                  </a:cubicBezTo>
                  <a:cubicBezTo>
                    <a:pt x="13" y="47"/>
                    <a:pt x="13" y="47"/>
                    <a:pt x="13" y="47"/>
                  </a:cubicBezTo>
                  <a:cubicBezTo>
                    <a:pt x="16" y="46"/>
                    <a:pt x="18" y="44"/>
                    <a:pt x="17" y="41"/>
                  </a:cubicBezTo>
                  <a:cubicBezTo>
                    <a:pt x="10" y="4"/>
                    <a:pt x="10" y="4"/>
                    <a:pt x="10" y="4"/>
                  </a:cubicBezTo>
                  <a:cubicBezTo>
                    <a:pt x="10" y="1"/>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9" name="Freeform 184"/>
            <p:cNvSpPr>
              <a:spLocks noEditPoints="1"/>
            </p:cNvSpPr>
            <p:nvPr/>
          </p:nvSpPr>
          <p:spPr bwMode="auto">
            <a:xfrm>
              <a:off x="1738313" y="7102475"/>
              <a:ext cx="568325" cy="434975"/>
            </a:xfrm>
            <a:custGeom>
              <a:avLst/>
              <a:gdLst>
                <a:gd name="T0" fmla="*/ 240 w 245"/>
                <a:gd name="T1" fmla="*/ 18 h 187"/>
                <a:gd name="T2" fmla="*/ 160 w 245"/>
                <a:gd name="T3" fmla="*/ 18 h 187"/>
                <a:gd name="T4" fmla="*/ 160 w 245"/>
                <a:gd name="T5" fmla="*/ 5 h 187"/>
                <a:gd name="T6" fmla="*/ 155 w 245"/>
                <a:gd name="T7" fmla="*/ 0 h 187"/>
                <a:gd name="T8" fmla="*/ 150 w 245"/>
                <a:gd name="T9" fmla="*/ 5 h 187"/>
                <a:gd name="T10" fmla="*/ 150 w 245"/>
                <a:gd name="T11" fmla="*/ 18 h 187"/>
                <a:gd name="T12" fmla="*/ 93 w 245"/>
                <a:gd name="T13" fmla="*/ 18 h 187"/>
                <a:gd name="T14" fmla="*/ 93 w 245"/>
                <a:gd name="T15" fmla="*/ 5 h 187"/>
                <a:gd name="T16" fmla="*/ 88 w 245"/>
                <a:gd name="T17" fmla="*/ 0 h 187"/>
                <a:gd name="T18" fmla="*/ 83 w 245"/>
                <a:gd name="T19" fmla="*/ 5 h 187"/>
                <a:gd name="T20" fmla="*/ 83 w 245"/>
                <a:gd name="T21" fmla="*/ 18 h 187"/>
                <a:gd name="T22" fmla="*/ 5 w 245"/>
                <a:gd name="T23" fmla="*/ 18 h 187"/>
                <a:gd name="T24" fmla="*/ 0 w 245"/>
                <a:gd name="T25" fmla="*/ 23 h 187"/>
                <a:gd name="T26" fmla="*/ 0 w 245"/>
                <a:gd name="T27" fmla="*/ 182 h 187"/>
                <a:gd name="T28" fmla="*/ 5 w 245"/>
                <a:gd name="T29" fmla="*/ 187 h 187"/>
                <a:gd name="T30" fmla="*/ 240 w 245"/>
                <a:gd name="T31" fmla="*/ 187 h 187"/>
                <a:gd name="T32" fmla="*/ 245 w 245"/>
                <a:gd name="T33" fmla="*/ 182 h 187"/>
                <a:gd name="T34" fmla="*/ 245 w 245"/>
                <a:gd name="T35" fmla="*/ 23 h 187"/>
                <a:gd name="T36" fmla="*/ 240 w 245"/>
                <a:gd name="T37" fmla="*/ 18 h 187"/>
                <a:gd name="T38" fmla="*/ 235 w 245"/>
                <a:gd name="T39" fmla="*/ 177 h 187"/>
                <a:gd name="T40" fmla="*/ 10 w 245"/>
                <a:gd name="T41" fmla="*/ 177 h 187"/>
                <a:gd name="T42" fmla="*/ 10 w 245"/>
                <a:gd name="T43" fmla="*/ 27 h 187"/>
                <a:gd name="T44" fmla="*/ 235 w 245"/>
                <a:gd name="T45" fmla="*/ 27 h 187"/>
                <a:gd name="T46" fmla="*/ 235 w 245"/>
                <a:gd name="T4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5" h="187">
                  <a:moveTo>
                    <a:pt x="240" y="18"/>
                  </a:moveTo>
                  <a:cubicBezTo>
                    <a:pt x="160" y="18"/>
                    <a:pt x="160" y="18"/>
                    <a:pt x="160" y="18"/>
                  </a:cubicBezTo>
                  <a:cubicBezTo>
                    <a:pt x="160" y="5"/>
                    <a:pt x="160" y="5"/>
                    <a:pt x="160" y="5"/>
                  </a:cubicBezTo>
                  <a:cubicBezTo>
                    <a:pt x="160" y="2"/>
                    <a:pt x="158" y="0"/>
                    <a:pt x="155" y="0"/>
                  </a:cubicBezTo>
                  <a:cubicBezTo>
                    <a:pt x="153" y="0"/>
                    <a:pt x="150" y="2"/>
                    <a:pt x="150" y="5"/>
                  </a:cubicBezTo>
                  <a:cubicBezTo>
                    <a:pt x="150" y="18"/>
                    <a:pt x="150" y="18"/>
                    <a:pt x="150" y="18"/>
                  </a:cubicBezTo>
                  <a:cubicBezTo>
                    <a:pt x="93" y="18"/>
                    <a:pt x="93" y="18"/>
                    <a:pt x="93" y="18"/>
                  </a:cubicBezTo>
                  <a:cubicBezTo>
                    <a:pt x="93" y="5"/>
                    <a:pt x="93" y="5"/>
                    <a:pt x="93" y="5"/>
                  </a:cubicBezTo>
                  <a:cubicBezTo>
                    <a:pt x="93" y="2"/>
                    <a:pt x="91" y="0"/>
                    <a:pt x="88" y="0"/>
                  </a:cubicBezTo>
                  <a:cubicBezTo>
                    <a:pt x="85" y="0"/>
                    <a:pt x="83" y="2"/>
                    <a:pt x="83" y="5"/>
                  </a:cubicBezTo>
                  <a:cubicBezTo>
                    <a:pt x="83" y="18"/>
                    <a:pt x="83" y="18"/>
                    <a:pt x="83" y="18"/>
                  </a:cubicBezTo>
                  <a:cubicBezTo>
                    <a:pt x="5" y="18"/>
                    <a:pt x="5" y="18"/>
                    <a:pt x="5" y="18"/>
                  </a:cubicBezTo>
                  <a:cubicBezTo>
                    <a:pt x="2" y="18"/>
                    <a:pt x="0" y="20"/>
                    <a:pt x="0" y="23"/>
                  </a:cubicBezTo>
                  <a:cubicBezTo>
                    <a:pt x="0" y="182"/>
                    <a:pt x="0" y="182"/>
                    <a:pt x="0" y="182"/>
                  </a:cubicBezTo>
                  <a:cubicBezTo>
                    <a:pt x="0" y="185"/>
                    <a:pt x="2" y="187"/>
                    <a:pt x="5" y="187"/>
                  </a:cubicBezTo>
                  <a:cubicBezTo>
                    <a:pt x="240" y="187"/>
                    <a:pt x="240" y="187"/>
                    <a:pt x="240" y="187"/>
                  </a:cubicBezTo>
                  <a:cubicBezTo>
                    <a:pt x="243" y="187"/>
                    <a:pt x="245" y="185"/>
                    <a:pt x="245" y="182"/>
                  </a:cubicBezTo>
                  <a:cubicBezTo>
                    <a:pt x="245" y="23"/>
                    <a:pt x="245" y="23"/>
                    <a:pt x="245" y="23"/>
                  </a:cubicBezTo>
                  <a:cubicBezTo>
                    <a:pt x="245" y="20"/>
                    <a:pt x="243" y="18"/>
                    <a:pt x="240" y="18"/>
                  </a:cubicBezTo>
                  <a:close/>
                  <a:moveTo>
                    <a:pt x="235" y="177"/>
                  </a:moveTo>
                  <a:cubicBezTo>
                    <a:pt x="10" y="177"/>
                    <a:pt x="10" y="177"/>
                    <a:pt x="10" y="177"/>
                  </a:cubicBezTo>
                  <a:cubicBezTo>
                    <a:pt x="10" y="27"/>
                    <a:pt x="10" y="27"/>
                    <a:pt x="10" y="27"/>
                  </a:cubicBezTo>
                  <a:cubicBezTo>
                    <a:pt x="235" y="27"/>
                    <a:pt x="235" y="27"/>
                    <a:pt x="235" y="27"/>
                  </a:cubicBezTo>
                  <a:lnTo>
                    <a:pt x="235" y="1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30" name="Freeform 185"/>
            <p:cNvSpPr>
              <a:spLocks noEditPoints="1"/>
            </p:cNvSpPr>
            <p:nvPr/>
          </p:nvSpPr>
          <p:spPr bwMode="auto">
            <a:xfrm>
              <a:off x="1803400" y="7212013"/>
              <a:ext cx="438150" cy="257175"/>
            </a:xfrm>
            <a:custGeom>
              <a:avLst/>
              <a:gdLst>
                <a:gd name="T0" fmla="*/ 14 w 189"/>
                <a:gd name="T1" fmla="*/ 62 h 111"/>
                <a:gd name="T2" fmla="*/ 28 w 189"/>
                <a:gd name="T3" fmla="*/ 48 h 111"/>
                <a:gd name="T4" fmla="*/ 28 w 189"/>
                <a:gd name="T5" fmla="*/ 45 h 111"/>
                <a:gd name="T6" fmla="*/ 59 w 189"/>
                <a:gd name="T7" fmla="*/ 25 h 111"/>
                <a:gd name="T8" fmla="*/ 68 w 189"/>
                <a:gd name="T9" fmla="*/ 28 h 111"/>
                <a:gd name="T10" fmla="*/ 68 w 189"/>
                <a:gd name="T11" fmla="*/ 28 h 111"/>
                <a:gd name="T12" fmla="*/ 71 w 189"/>
                <a:gd name="T13" fmla="*/ 28 h 111"/>
                <a:gd name="T14" fmla="*/ 110 w 189"/>
                <a:gd name="T15" fmla="*/ 88 h 111"/>
                <a:gd name="T16" fmla="*/ 107 w 189"/>
                <a:gd name="T17" fmla="*/ 97 h 111"/>
                <a:gd name="T18" fmla="*/ 121 w 189"/>
                <a:gd name="T19" fmla="*/ 111 h 111"/>
                <a:gd name="T20" fmla="*/ 121 w 189"/>
                <a:gd name="T21" fmla="*/ 111 h 111"/>
                <a:gd name="T22" fmla="*/ 135 w 189"/>
                <a:gd name="T23" fmla="*/ 97 h 111"/>
                <a:gd name="T24" fmla="*/ 134 w 189"/>
                <a:gd name="T25" fmla="*/ 90 h 111"/>
                <a:gd name="T26" fmla="*/ 170 w 189"/>
                <a:gd name="T27" fmla="*/ 51 h 111"/>
                <a:gd name="T28" fmla="*/ 175 w 189"/>
                <a:gd name="T29" fmla="*/ 52 h 111"/>
                <a:gd name="T30" fmla="*/ 175 w 189"/>
                <a:gd name="T31" fmla="*/ 52 h 111"/>
                <a:gd name="T32" fmla="*/ 189 w 189"/>
                <a:gd name="T33" fmla="*/ 38 h 111"/>
                <a:gd name="T34" fmla="*/ 175 w 189"/>
                <a:gd name="T35" fmla="*/ 24 h 111"/>
                <a:gd name="T36" fmla="*/ 161 w 189"/>
                <a:gd name="T37" fmla="*/ 38 h 111"/>
                <a:gd name="T38" fmla="*/ 162 w 189"/>
                <a:gd name="T39" fmla="*/ 45 h 111"/>
                <a:gd name="T40" fmla="*/ 127 w 189"/>
                <a:gd name="T41" fmla="*/ 84 h 111"/>
                <a:gd name="T42" fmla="*/ 121 w 189"/>
                <a:gd name="T43" fmla="*/ 83 h 111"/>
                <a:gd name="T44" fmla="*/ 118 w 189"/>
                <a:gd name="T45" fmla="*/ 83 h 111"/>
                <a:gd name="T46" fmla="*/ 79 w 189"/>
                <a:gd name="T47" fmla="*/ 22 h 111"/>
                <a:gd name="T48" fmla="*/ 82 w 189"/>
                <a:gd name="T49" fmla="*/ 14 h 111"/>
                <a:gd name="T50" fmla="*/ 68 w 189"/>
                <a:gd name="T51" fmla="*/ 0 h 111"/>
                <a:gd name="T52" fmla="*/ 54 w 189"/>
                <a:gd name="T53" fmla="*/ 14 h 111"/>
                <a:gd name="T54" fmla="*/ 54 w 189"/>
                <a:gd name="T55" fmla="*/ 17 h 111"/>
                <a:gd name="T56" fmla="*/ 23 w 189"/>
                <a:gd name="T57" fmla="*/ 37 h 111"/>
                <a:gd name="T58" fmla="*/ 14 w 189"/>
                <a:gd name="T59" fmla="*/ 34 h 111"/>
                <a:gd name="T60" fmla="*/ 0 w 189"/>
                <a:gd name="T61" fmla="*/ 48 h 111"/>
                <a:gd name="T62" fmla="*/ 14 w 189"/>
                <a:gd name="T63" fmla="*/ 62 h 111"/>
                <a:gd name="T64" fmla="*/ 175 w 189"/>
                <a:gd name="T65" fmla="*/ 34 h 111"/>
                <a:gd name="T66" fmla="*/ 179 w 189"/>
                <a:gd name="T67" fmla="*/ 38 h 111"/>
                <a:gd name="T68" fmla="*/ 175 w 189"/>
                <a:gd name="T69" fmla="*/ 42 h 111"/>
                <a:gd name="T70" fmla="*/ 171 w 189"/>
                <a:gd name="T71" fmla="*/ 38 h 111"/>
                <a:gd name="T72" fmla="*/ 175 w 189"/>
                <a:gd name="T73" fmla="*/ 34 h 111"/>
                <a:gd name="T74" fmla="*/ 121 w 189"/>
                <a:gd name="T75" fmla="*/ 93 h 111"/>
                <a:gd name="T76" fmla="*/ 126 w 189"/>
                <a:gd name="T77" fmla="*/ 97 h 111"/>
                <a:gd name="T78" fmla="*/ 121 w 189"/>
                <a:gd name="T79" fmla="*/ 101 h 111"/>
                <a:gd name="T80" fmla="*/ 117 w 189"/>
                <a:gd name="T81" fmla="*/ 97 h 111"/>
                <a:gd name="T82" fmla="*/ 118 w 189"/>
                <a:gd name="T83" fmla="*/ 94 h 111"/>
                <a:gd name="T84" fmla="*/ 121 w 189"/>
                <a:gd name="T85" fmla="*/ 93 h 111"/>
                <a:gd name="T86" fmla="*/ 65 w 189"/>
                <a:gd name="T87" fmla="*/ 11 h 111"/>
                <a:gd name="T88" fmla="*/ 68 w 189"/>
                <a:gd name="T89" fmla="*/ 10 h 111"/>
                <a:gd name="T90" fmla="*/ 72 w 189"/>
                <a:gd name="T91" fmla="*/ 14 h 111"/>
                <a:gd name="T92" fmla="*/ 68 w 189"/>
                <a:gd name="T93" fmla="*/ 18 h 111"/>
                <a:gd name="T94" fmla="*/ 64 w 189"/>
                <a:gd name="T95" fmla="*/ 14 h 111"/>
                <a:gd name="T96" fmla="*/ 65 w 189"/>
                <a:gd name="T97" fmla="*/ 11 h 111"/>
                <a:gd name="T98" fmla="*/ 14 w 189"/>
                <a:gd name="T99" fmla="*/ 44 h 111"/>
                <a:gd name="T100" fmla="*/ 18 w 189"/>
                <a:gd name="T101" fmla="*/ 48 h 111"/>
                <a:gd name="T102" fmla="*/ 14 w 189"/>
                <a:gd name="T103" fmla="*/ 52 h 111"/>
                <a:gd name="T104" fmla="*/ 10 w 189"/>
                <a:gd name="T105" fmla="*/ 48 h 111"/>
                <a:gd name="T106" fmla="*/ 14 w 189"/>
                <a:gd name="T10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11">
                  <a:moveTo>
                    <a:pt x="14" y="62"/>
                  </a:moveTo>
                  <a:cubicBezTo>
                    <a:pt x="22" y="62"/>
                    <a:pt x="28" y="56"/>
                    <a:pt x="28" y="48"/>
                  </a:cubicBezTo>
                  <a:cubicBezTo>
                    <a:pt x="28" y="47"/>
                    <a:pt x="28" y="46"/>
                    <a:pt x="28" y="45"/>
                  </a:cubicBezTo>
                  <a:cubicBezTo>
                    <a:pt x="59" y="25"/>
                    <a:pt x="59" y="25"/>
                    <a:pt x="59" y="25"/>
                  </a:cubicBezTo>
                  <a:cubicBezTo>
                    <a:pt x="62" y="27"/>
                    <a:pt x="65" y="28"/>
                    <a:pt x="68" y="28"/>
                  </a:cubicBezTo>
                  <a:cubicBezTo>
                    <a:pt x="68" y="28"/>
                    <a:pt x="68" y="28"/>
                    <a:pt x="68" y="28"/>
                  </a:cubicBezTo>
                  <a:cubicBezTo>
                    <a:pt x="69" y="28"/>
                    <a:pt x="70" y="28"/>
                    <a:pt x="71" y="28"/>
                  </a:cubicBezTo>
                  <a:cubicBezTo>
                    <a:pt x="110" y="88"/>
                    <a:pt x="110" y="88"/>
                    <a:pt x="110" y="88"/>
                  </a:cubicBezTo>
                  <a:cubicBezTo>
                    <a:pt x="108" y="91"/>
                    <a:pt x="107" y="94"/>
                    <a:pt x="107" y="97"/>
                  </a:cubicBezTo>
                  <a:cubicBezTo>
                    <a:pt x="107" y="104"/>
                    <a:pt x="114" y="111"/>
                    <a:pt x="121" y="111"/>
                  </a:cubicBezTo>
                  <a:cubicBezTo>
                    <a:pt x="121" y="111"/>
                    <a:pt x="121" y="111"/>
                    <a:pt x="121" y="111"/>
                  </a:cubicBezTo>
                  <a:cubicBezTo>
                    <a:pt x="129" y="111"/>
                    <a:pt x="135" y="104"/>
                    <a:pt x="135" y="97"/>
                  </a:cubicBezTo>
                  <a:cubicBezTo>
                    <a:pt x="135" y="94"/>
                    <a:pt x="135" y="92"/>
                    <a:pt x="134" y="90"/>
                  </a:cubicBezTo>
                  <a:cubicBezTo>
                    <a:pt x="170" y="51"/>
                    <a:pt x="170" y="51"/>
                    <a:pt x="170" y="51"/>
                  </a:cubicBezTo>
                  <a:cubicBezTo>
                    <a:pt x="171" y="52"/>
                    <a:pt x="173" y="52"/>
                    <a:pt x="175" y="52"/>
                  </a:cubicBezTo>
                  <a:cubicBezTo>
                    <a:pt x="175" y="52"/>
                    <a:pt x="175" y="52"/>
                    <a:pt x="175" y="52"/>
                  </a:cubicBezTo>
                  <a:cubicBezTo>
                    <a:pt x="183" y="52"/>
                    <a:pt x="189" y="46"/>
                    <a:pt x="189" y="38"/>
                  </a:cubicBezTo>
                  <a:cubicBezTo>
                    <a:pt x="189" y="30"/>
                    <a:pt x="183" y="24"/>
                    <a:pt x="175" y="24"/>
                  </a:cubicBezTo>
                  <a:cubicBezTo>
                    <a:pt x="167" y="24"/>
                    <a:pt x="161" y="30"/>
                    <a:pt x="161" y="38"/>
                  </a:cubicBezTo>
                  <a:cubicBezTo>
                    <a:pt x="161" y="41"/>
                    <a:pt x="162" y="43"/>
                    <a:pt x="162" y="45"/>
                  </a:cubicBezTo>
                  <a:cubicBezTo>
                    <a:pt x="127" y="84"/>
                    <a:pt x="127" y="84"/>
                    <a:pt x="127" y="84"/>
                  </a:cubicBezTo>
                  <a:cubicBezTo>
                    <a:pt x="125" y="83"/>
                    <a:pt x="123" y="83"/>
                    <a:pt x="121" y="83"/>
                  </a:cubicBezTo>
                  <a:cubicBezTo>
                    <a:pt x="120" y="83"/>
                    <a:pt x="119" y="83"/>
                    <a:pt x="118" y="83"/>
                  </a:cubicBezTo>
                  <a:cubicBezTo>
                    <a:pt x="79" y="22"/>
                    <a:pt x="79" y="22"/>
                    <a:pt x="79" y="22"/>
                  </a:cubicBezTo>
                  <a:cubicBezTo>
                    <a:pt x="81" y="20"/>
                    <a:pt x="82" y="17"/>
                    <a:pt x="82" y="14"/>
                  </a:cubicBezTo>
                  <a:cubicBezTo>
                    <a:pt x="82" y="6"/>
                    <a:pt x="76" y="0"/>
                    <a:pt x="68" y="0"/>
                  </a:cubicBezTo>
                  <a:cubicBezTo>
                    <a:pt x="60" y="0"/>
                    <a:pt x="54" y="6"/>
                    <a:pt x="54" y="14"/>
                  </a:cubicBezTo>
                  <a:cubicBezTo>
                    <a:pt x="54" y="15"/>
                    <a:pt x="54" y="16"/>
                    <a:pt x="54" y="17"/>
                  </a:cubicBezTo>
                  <a:cubicBezTo>
                    <a:pt x="23" y="37"/>
                    <a:pt x="23" y="37"/>
                    <a:pt x="23" y="37"/>
                  </a:cubicBezTo>
                  <a:cubicBezTo>
                    <a:pt x="20" y="35"/>
                    <a:pt x="17" y="34"/>
                    <a:pt x="14" y="34"/>
                  </a:cubicBezTo>
                  <a:cubicBezTo>
                    <a:pt x="6" y="34"/>
                    <a:pt x="0" y="40"/>
                    <a:pt x="0" y="48"/>
                  </a:cubicBezTo>
                  <a:cubicBezTo>
                    <a:pt x="0" y="56"/>
                    <a:pt x="6" y="62"/>
                    <a:pt x="14" y="62"/>
                  </a:cubicBezTo>
                  <a:close/>
                  <a:moveTo>
                    <a:pt x="175" y="34"/>
                  </a:moveTo>
                  <a:cubicBezTo>
                    <a:pt x="177" y="34"/>
                    <a:pt x="179" y="36"/>
                    <a:pt x="179" y="38"/>
                  </a:cubicBezTo>
                  <a:cubicBezTo>
                    <a:pt x="179" y="41"/>
                    <a:pt x="177" y="42"/>
                    <a:pt x="175" y="42"/>
                  </a:cubicBezTo>
                  <a:cubicBezTo>
                    <a:pt x="173" y="42"/>
                    <a:pt x="171" y="41"/>
                    <a:pt x="171" y="38"/>
                  </a:cubicBezTo>
                  <a:cubicBezTo>
                    <a:pt x="171" y="36"/>
                    <a:pt x="173" y="34"/>
                    <a:pt x="175" y="34"/>
                  </a:cubicBezTo>
                  <a:close/>
                  <a:moveTo>
                    <a:pt x="121" y="93"/>
                  </a:moveTo>
                  <a:cubicBezTo>
                    <a:pt x="124" y="93"/>
                    <a:pt x="126" y="94"/>
                    <a:pt x="126" y="97"/>
                  </a:cubicBezTo>
                  <a:cubicBezTo>
                    <a:pt x="126" y="99"/>
                    <a:pt x="124" y="101"/>
                    <a:pt x="121" y="101"/>
                  </a:cubicBezTo>
                  <a:cubicBezTo>
                    <a:pt x="119" y="101"/>
                    <a:pt x="117" y="99"/>
                    <a:pt x="117" y="97"/>
                  </a:cubicBezTo>
                  <a:cubicBezTo>
                    <a:pt x="117" y="96"/>
                    <a:pt x="118" y="95"/>
                    <a:pt x="118" y="94"/>
                  </a:cubicBezTo>
                  <a:cubicBezTo>
                    <a:pt x="119" y="93"/>
                    <a:pt x="120" y="93"/>
                    <a:pt x="121" y="93"/>
                  </a:cubicBezTo>
                  <a:close/>
                  <a:moveTo>
                    <a:pt x="65" y="11"/>
                  </a:moveTo>
                  <a:cubicBezTo>
                    <a:pt x="66" y="10"/>
                    <a:pt x="67" y="10"/>
                    <a:pt x="68" y="10"/>
                  </a:cubicBezTo>
                  <a:cubicBezTo>
                    <a:pt x="70" y="10"/>
                    <a:pt x="72" y="12"/>
                    <a:pt x="72" y="14"/>
                  </a:cubicBezTo>
                  <a:cubicBezTo>
                    <a:pt x="72" y="16"/>
                    <a:pt x="70" y="18"/>
                    <a:pt x="68" y="18"/>
                  </a:cubicBezTo>
                  <a:cubicBezTo>
                    <a:pt x="65" y="18"/>
                    <a:pt x="64" y="16"/>
                    <a:pt x="64" y="14"/>
                  </a:cubicBezTo>
                  <a:cubicBezTo>
                    <a:pt x="64" y="13"/>
                    <a:pt x="64" y="12"/>
                    <a:pt x="65" y="11"/>
                  </a:cubicBezTo>
                  <a:close/>
                  <a:moveTo>
                    <a:pt x="14" y="44"/>
                  </a:moveTo>
                  <a:cubicBezTo>
                    <a:pt x="17" y="44"/>
                    <a:pt x="18" y="46"/>
                    <a:pt x="18" y="48"/>
                  </a:cubicBezTo>
                  <a:cubicBezTo>
                    <a:pt x="18" y="50"/>
                    <a:pt x="17" y="52"/>
                    <a:pt x="14" y="52"/>
                  </a:cubicBezTo>
                  <a:cubicBezTo>
                    <a:pt x="12" y="52"/>
                    <a:pt x="10" y="50"/>
                    <a:pt x="10" y="48"/>
                  </a:cubicBezTo>
                  <a:cubicBezTo>
                    <a:pt x="10" y="46"/>
                    <a:pt x="12" y="44"/>
                    <a:pt x="14"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grpSp>
      <p:sp>
        <p:nvSpPr>
          <p:cNvPr id="31" name="Rectangle 30"/>
          <p:cNvSpPr/>
          <p:nvPr userDrawn="1"/>
        </p:nvSpPr>
        <p:spPr>
          <a:xfrm>
            <a:off x="420" y="1237842"/>
            <a:ext cx="13782156"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Description</a:t>
            </a:r>
            <a:r>
              <a:rPr lang="fr-FR" sz="1432" b="1" baseline="0">
                <a:solidFill>
                  <a:schemeClr val="accent1"/>
                </a:solidFill>
              </a:rPr>
              <a:t> du processus</a:t>
            </a:r>
            <a:endParaRPr lang="fr-FR" sz="1432" b="1">
              <a:solidFill>
                <a:schemeClr val="accent1"/>
              </a:solidFill>
            </a:endParaRPr>
          </a:p>
        </p:txBody>
      </p:sp>
      <p:grpSp>
        <p:nvGrpSpPr>
          <p:cNvPr id="35" name="Group 34"/>
          <p:cNvGrpSpPr/>
          <p:nvPr userDrawn="1"/>
        </p:nvGrpSpPr>
        <p:grpSpPr>
          <a:xfrm>
            <a:off x="494607" y="3633091"/>
            <a:ext cx="531706" cy="608924"/>
            <a:chOff x="9812338" y="2919413"/>
            <a:chExt cx="382588" cy="438150"/>
          </a:xfrm>
          <a:solidFill>
            <a:schemeClr val="accent1"/>
          </a:solidFill>
        </p:grpSpPr>
        <p:sp>
          <p:nvSpPr>
            <p:cNvPr id="36" name="Freeform 503"/>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7" name="Freeform 504"/>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8" name="Freeform 505"/>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grpSp>
      <p:sp>
        <p:nvSpPr>
          <p:cNvPr id="44" name="Rectangle 43"/>
          <p:cNvSpPr/>
          <p:nvPr userDrawn="1"/>
        </p:nvSpPr>
        <p:spPr bwMode="gray">
          <a:xfrm>
            <a:off x="13514846" y="375"/>
            <a:ext cx="4772492" cy="10286254"/>
          </a:xfrm>
          <a:prstGeom prst="rect">
            <a:avLst/>
          </a:prstGeom>
          <a:solidFill>
            <a:srgbClr val="000000"/>
          </a:solidFill>
          <a:ln w="19050" algn="ctr">
            <a:noFill/>
            <a:miter lim="800000"/>
            <a:headEnd/>
            <a:tailEnd/>
          </a:ln>
        </p:spPr>
        <p:txBody>
          <a:bodyPr wrap="square" lIns="106080" tIns="106080" rIns="106080" bIns="106080" rtlCol="0" anchor="ctr"/>
          <a:lstStyle/>
          <a:p>
            <a:pPr algn="ctr" defTabSz="1093993">
              <a:lnSpc>
                <a:spcPct val="106000"/>
              </a:lnSpc>
              <a:defRPr/>
            </a:pPr>
            <a:endParaRPr lang="fr-FR" sz="1909" b="1">
              <a:solidFill>
                <a:prstClr val="white"/>
              </a:solidFill>
              <a:latin typeface="Verdana"/>
            </a:endParaRPr>
          </a:p>
        </p:txBody>
      </p:sp>
      <p:sp>
        <p:nvSpPr>
          <p:cNvPr id="46" name="TextBox 45"/>
          <p:cNvSpPr txBox="1"/>
          <p:nvPr userDrawn="1"/>
        </p:nvSpPr>
        <p:spPr>
          <a:xfrm>
            <a:off x="14500534" y="366189"/>
            <a:ext cx="3589911" cy="587597"/>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Gains attendus suite à l’automatisation </a:t>
            </a:r>
          </a:p>
        </p:txBody>
      </p:sp>
      <p:sp>
        <p:nvSpPr>
          <p:cNvPr id="47" name="Freeform 723"/>
          <p:cNvSpPr>
            <a:spLocks noChangeAspect="1" noEditPoints="1"/>
          </p:cNvSpPr>
          <p:nvPr userDrawn="1"/>
        </p:nvSpPr>
        <p:spPr bwMode="auto">
          <a:xfrm>
            <a:off x="13775888" y="293357"/>
            <a:ext cx="593958" cy="593958"/>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48" name="TextBox 47"/>
          <p:cNvSpPr txBox="1"/>
          <p:nvPr userDrawn="1"/>
        </p:nvSpPr>
        <p:spPr>
          <a:xfrm>
            <a:off x="13927199" y="1520263"/>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noProof="0">
                <a:solidFill>
                  <a:prstClr val="white"/>
                </a:solidFill>
                <a:latin typeface="Verdana"/>
              </a:rPr>
              <a:t>Temps</a:t>
            </a:r>
            <a:r>
              <a:rPr lang="fr-FR" sz="1313" baseline="0" noProof="0">
                <a:solidFill>
                  <a:prstClr val="white"/>
                </a:solidFill>
                <a:latin typeface="Verdana"/>
              </a:rPr>
              <a:t> d’exécution du process sans robot</a:t>
            </a:r>
            <a:endParaRPr lang="fr-FR" sz="1313" noProof="0">
              <a:solidFill>
                <a:prstClr val="white"/>
              </a:solidFill>
              <a:latin typeface="Verdana"/>
            </a:endParaRPr>
          </a:p>
        </p:txBody>
      </p:sp>
      <p:sp>
        <p:nvSpPr>
          <p:cNvPr id="59" name="TextBox 58"/>
          <p:cNvSpPr txBox="1"/>
          <p:nvPr userDrawn="1"/>
        </p:nvSpPr>
        <p:spPr>
          <a:xfrm>
            <a:off x="13775015" y="4172164"/>
            <a:ext cx="1566826" cy="404085"/>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ETP</a:t>
            </a:r>
            <a:br>
              <a:rPr lang="fr-FR" sz="1313" baseline="0">
                <a:solidFill>
                  <a:prstClr val="white"/>
                </a:solidFill>
                <a:latin typeface="Verdana"/>
              </a:rPr>
            </a:br>
            <a:r>
              <a:rPr lang="fr-FR" sz="1313" baseline="0">
                <a:solidFill>
                  <a:prstClr val="white"/>
                </a:solidFill>
                <a:latin typeface="Verdana"/>
              </a:rPr>
              <a:t>économisé</a:t>
            </a:r>
            <a:endParaRPr lang="fr-FR" sz="1313">
              <a:solidFill>
                <a:prstClr val="white"/>
              </a:solidFill>
              <a:latin typeface="Verdana"/>
            </a:endParaRPr>
          </a:p>
        </p:txBody>
      </p:sp>
      <p:sp>
        <p:nvSpPr>
          <p:cNvPr id="69" name="TextBox 68"/>
          <p:cNvSpPr txBox="1"/>
          <p:nvPr userDrawn="1"/>
        </p:nvSpPr>
        <p:spPr>
          <a:xfrm>
            <a:off x="14500534" y="5454947"/>
            <a:ext cx="3786803" cy="293798"/>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Facteurs clés de succès </a:t>
            </a:r>
          </a:p>
        </p:txBody>
      </p:sp>
      <p:sp>
        <p:nvSpPr>
          <p:cNvPr id="70" name="Freeform 575"/>
          <p:cNvSpPr>
            <a:spLocks noChangeAspect="1" noEditPoints="1"/>
          </p:cNvSpPr>
          <p:nvPr userDrawn="1"/>
        </p:nvSpPr>
        <p:spPr bwMode="auto">
          <a:xfrm>
            <a:off x="13774141" y="5342631"/>
            <a:ext cx="595705" cy="59395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0 w 512"/>
              <a:gd name="T11" fmla="*/ 362 h 512"/>
              <a:gd name="T12" fmla="*/ 320 w 512"/>
              <a:gd name="T13" fmla="*/ 384 h 512"/>
              <a:gd name="T14" fmla="*/ 224 w 512"/>
              <a:gd name="T15" fmla="*/ 384 h 512"/>
              <a:gd name="T16" fmla="*/ 191 w 512"/>
              <a:gd name="T17" fmla="*/ 373 h 512"/>
              <a:gd name="T18" fmla="*/ 106 w 512"/>
              <a:gd name="T19" fmla="*/ 373 h 512"/>
              <a:gd name="T20" fmla="*/ 96 w 512"/>
              <a:gd name="T21" fmla="*/ 362 h 512"/>
              <a:gd name="T22" fmla="*/ 96 w 512"/>
              <a:gd name="T23" fmla="*/ 245 h 512"/>
              <a:gd name="T24" fmla="*/ 106 w 512"/>
              <a:gd name="T25" fmla="*/ 234 h 512"/>
              <a:gd name="T26" fmla="*/ 175 w 512"/>
              <a:gd name="T27" fmla="*/ 234 h 512"/>
              <a:gd name="T28" fmla="*/ 184 w 512"/>
              <a:gd name="T29" fmla="*/ 220 h 512"/>
              <a:gd name="T30" fmla="*/ 185 w 512"/>
              <a:gd name="T31" fmla="*/ 218 h 512"/>
              <a:gd name="T32" fmla="*/ 280 w 512"/>
              <a:gd name="T33" fmla="*/ 110 h 512"/>
              <a:gd name="T34" fmla="*/ 287 w 512"/>
              <a:gd name="T35" fmla="*/ 106 h 512"/>
              <a:gd name="T36" fmla="*/ 295 w 512"/>
              <a:gd name="T37" fmla="*/ 109 h 512"/>
              <a:gd name="T38" fmla="*/ 309 w 512"/>
              <a:gd name="T39" fmla="*/ 152 h 512"/>
              <a:gd name="T40" fmla="*/ 292 w 512"/>
              <a:gd name="T41" fmla="*/ 202 h 512"/>
              <a:gd name="T42" fmla="*/ 330 w 512"/>
              <a:gd name="T43" fmla="*/ 202 h 512"/>
              <a:gd name="T44" fmla="*/ 394 w 512"/>
              <a:gd name="T45" fmla="*/ 266 h 512"/>
              <a:gd name="T46" fmla="*/ 370 w 512"/>
              <a:gd name="T47" fmla="*/ 362 h 512"/>
              <a:gd name="T48" fmla="*/ 170 w 512"/>
              <a:gd name="T49" fmla="*/ 330 h 512"/>
              <a:gd name="T50" fmla="*/ 174 w 512"/>
              <a:gd name="T51" fmla="*/ 352 h 512"/>
              <a:gd name="T52" fmla="*/ 117 w 512"/>
              <a:gd name="T53" fmla="*/ 352 h 512"/>
              <a:gd name="T54" fmla="*/ 117 w 512"/>
              <a:gd name="T55" fmla="*/ 256 h 512"/>
              <a:gd name="T56" fmla="*/ 170 w 512"/>
              <a:gd name="T57" fmla="*/ 256 h 512"/>
              <a:gd name="T58" fmla="*/ 170 w 512"/>
              <a:gd name="T59" fmla="*/ 256 h 512"/>
              <a:gd name="T60" fmla="*/ 170 w 512"/>
              <a:gd name="T61" fmla="*/ 330 h 512"/>
              <a:gd name="T62" fmla="*/ 373 w 512"/>
              <a:gd name="T63" fmla="*/ 267 h 512"/>
              <a:gd name="T64" fmla="*/ 354 w 512"/>
              <a:gd name="T65" fmla="*/ 348 h 512"/>
              <a:gd name="T66" fmla="*/ 320 w 512"/>
              <a:gd name="T67" fmla="*/ 362 h 512"/>
              <a:gd name="T68" fmla="*/ 224 w 512"/>
              <a:gd name="T69" fmla="*/ 362 h 512"/>
              <a:gd name="T70" fmla="*/ 192 w 512"/>
              <a:gd name="T71" fmla="*/ 330 h 512"/>
              <a:gd name="T72" fmla="*/ 192 w 512"/>
              <a:gd name="T73" fmla="*/ 256 h 512"/>
              <a:gd name="T74" fmla="*/ 200 w 512"/>
              <a:gd name="T75" fmla="*/ 233 h 512"/>
              <a:gd name="T76" fmla="*/ 201 w 512"/>
              <a:gd name="T77" fmla="*/ 233 h 512"/>
              <a:gd name="T78" fmla="*/ 287 w 512"/>
              <a:gd name="T79" fmla="*/ 134 h 512"/>
              <a:gd name="T80" fmla="*/ 288 w 512"/>
              <a:gd name="T81" fmla="*/ 146 h 512"/>
              <a:gd name="T82" fmla="*/ 267 w 512"/>
              <a:gd name="T83" fmla="*/ 210 h 512"/>
              <a:gd name="T84" fmla="*/ 267 w 512"/>
              <a:gd name="T85" fmla="*/ 210 h 512"/>
              <a:gd name="T86" fmla="*/ 266 w 512"/>
              <a:gd name="T87" fmla="*/ 213 h 512"/>
              <a:gd name="T88" fmla="*/ 277 w 512"/>
              <a:gd name="T89" fmla="*/ 224 h 512"/>
              <a:gd name="T90" fmla="*/ 330 w 512"/>
              <a:gd name="T91" fmla="*/ 224 h 512"/>
              <a:gd name="T92" fmla="*/ 373 w 512"/>
              <a:gd name="T93" fmla="*/ 2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0" y="362"/>
                </a:moveTo>
                <a:cubicBezTo>
                  <a:pt x="357" y="377"/>
                  <a:pt x="340" y="384"/>
                  <a:pt x="320" y="384"/>
                </a:cubicBezTo>
                <a:cubicBezTo>
                  <a:pt x="224" y="384"/>
                  <a:pt x="224" y="384"/>
                  <a:pt x="224" y="384"/>
                </a:cubicBezTo>
                <a:cubicBezTo>
                  <a:pt x="211" y="384"/>
                  <a:pt x="200" y="380"/>
                  <a:pt x="191" y="373"/>
                </a:cubicBezTo>
                <a:cubicBezTo>
                  <a:pt x="106" y="373"/>
                  <a:pt x="106" y="373"/>
                  <a:pt x="106" y="373"/>
                </a:cubicBezTo>
                <a:cubicBezTo>
                  <a:pt x="100" y="373"/>
                  <a:pt x="96" y="368"/>
                  <a:pt x="96" y="362"/>
                </a:cubicBezTo>
                <a:cubicBezTo>
                  <a:pt x="96" y="245"/>
                  <a:pt x="96" y="245"/>
                  <a:pt x="96" y="245"/>
                </a:cubicBezTo>
                <a:cubicBezTo>
                  <a:pt x="96" y="239"/>
                  <a:pt x="100" y="234"/>
                  <a:pt x="106" y="234"/>
                </a:cubicBezTo>
                <a:cubicBezTo>
                  <a:pt x="175" y="234"/>
                  <a:pt x="175" y="234"/>
                  <a:pt x="175" y="234"/>
                </a:cubicBezTo>
                <a:cubicBezTo>
                  <a:pt x="177" y="229"/>
                  <a:pt x="180" y="224"/>
                  <a:pt x="184" y="220"/>
                </a:cubicBezTo>
                <a:cubicBezTo>
                  <a:pt x="185" y="218"/>
                  <a:pt x="185" y="218"/>
                  <a:pt x="185" y="218"/>
                </a:cubicBezTo>
                <a:cubicBezTo>
                  <a:pt x="280" y="110"/>
                  <a:pt x="280" y="110"/>
                  <a:pt x="280" y="110"/>
                </a:cubicBezTo>
                <a:cubicBezTo>
                  <a:pt x="282" y="108"/>
                  <a:pt x="284" y="106"/>
                  <a:pt x="287" y="106"/>
                </a:cubicBezTo>
                <a:cubicBezTo>
                  <a:pt x="290" y="106"/>
                  <a:pt x="293" y="107"/>
                  <a:pt x="295" y="109"/>
                </a:cubicBezTo>
                <a:cubicBezTo>
                  <a:pt x="296" y="110"/>
                  <a:pt x="315" y="129"/>
                  <a:pt x="309" y="152"/>
                </a:cubicBezTo>
                <a:cubicBezTo>
                  <a:pt x="292" y="202"/>
                  <a:pt x="292" y="202"/>
                  <a:pt x="292" y="202"/>
                </a:cubicBezTo>
                <a:cubicBezTo>
                  <a:pt x="330" y="202"/>
                  <a:pt x="330" y="202"/>
                  <a:pt x="330" y="202"/>
                </a:cubicBezTo>
                <a:cubicBezTo>
                  <a:pt x="361" y="202"/>
                  <a:pt x="394" y="235"/>
                  <a:pt x="394" y="266"/>
                </a:cubicBezTo>
                <a:cubicBezTo>
                  <a:pt x="395" y="268"/>
                  <a:pt x="400" y="329"/>
                  <a:pt x="370" y="362"/>
                </a:cubicBezTo>
                <a:close/>
                <a:moveTo>
                  <a:pt x="170" y="330"/>
                </a:moveTo>
                <a:cubicBezTo>
                  <a:pt x="170" y="338"/>
                  <a:pt x="172" y="345"/>
                  <a:pt x="174" y="352"/>
                </a:cubicBezTo>
                <a:cubicBezTo>
                  <a:pt x="117" y="352"/>
                  <a:pt x="117" y="352"/>
                  <a:pt x="117" y="352"/>
                </a:cubicBezTo>
                <a:cubicBezTo>
                  <a:pt x="117" y="256"/>
                  <a:pt x="117" y="256"/>
                  <a:pt x="117" y="256"/>
                </a:cubicBezTo>
                <a:cubicBezTo>
                  <a:pt x="170" y="256"/>
                  <a:pt x="170" y="256"/>
                  <a:pt x="170" y="256"/>
                </a:cubicBezTo>
                <a:cubicBezTo>
                  <a:pt x="170" y="256"/>
                  <a:pt x="170" y="256"/>
                  <a:pt x="170" y="256"/>
                </a:cubicBezTo>
                <a:lnTo>
                  <a:pt x="170" y="330"/>
                </a:lnTo>
                <a:close/>
                <a:moveTo>
                  <a:pt x="373" y="267"/>
                </a:moveTo>
                <a:cubicBezTo>
                  <a:pt x="373" y="268"/>
                  <a:pt x="378" y="322"/>
                  <a:pt x="354" y="348"/>
                </a:cubicBezTo>
                <a:cubicBezTo>
                  <a:pt x="346" y="358"/>
                  <a:pt x="334" y="362"/>
                  <a:pt x="320" y="362"/>
                </a:cubicBezTo>
                <a:cubicBezTo>
                  <a:pt x="224" y="362"/>
                  <a:pt x="224" y="362"/>
                  <a:pt x="224" y="362"/>
                </a:cubicBezTo>
                <a:cubicBezTo>
                  <a:pt x="205" y="362"/>
                  <a:pt x="192" y="349"/>
                  <a:pt x="192" y="330"/>
                </a:cubicBezTo>
                <a:cubicBezTo>
                  <a:pt x="192" y="256"/>
                  <a:pt x="192" y="256"/>
                  <a:pt x="192" y="256"/>
                </a:cubicBezTo>
                <a:cubicBezTo>
                  <a:pt x="192" y="248"/>
                  <a:pt x="195" y="240"/>
                  <a:pt x="200" y="233"/>
                </a:cubicBezTo>
                <a:cubicBezTo>
                  <a:pt x="201" y="233"/>
                  <a:pt x="201" y="233"/>
                  <a:pt x="201" y="233"/>
                </a:cubicBezTo>
                <a:cubicBezTo>
                  <a:pt x="287" y="134"/>
                  <a:pt x="287" y="134"/>
                  <a:pt x="287" y="134"/>
                </a:cubicBezTo>
                <a:cubicBezTo>
                  <a:pt x="288" y="138"/>
                  <a:pt x="289" y="142"/>
                  <a:pt x="288" y="146"/>
                </a:cubicBezTo>
                <a:cubicBezTo>
                  <a:pt x="267" y="210"/>
                  <a:pt x="267" y="210"/>
                  <a:pt x="267" y="210"/>
                </a:cubicBezTo>
                <a:cubicBezTo>
                  <a:pt x="267" y="210"/>
                  <a:pt x="267" y="210"/>
                  <a:pt x="267" y="210"/>
                </a:cubicBezTo>
                <a:cubicBezTo>
                  <a:pt x="267" y="211"/>
                  <a:pt x="266" y="212"/>
                  <a:pt x="266" y="213"/>
                </a:cubicBezTo>
                <a:cubicBezTo>
                  <a:pt x="266" y="219"/>
                  <a:pt x="271" y="224"/>
                  <a:pt x="277" y="224"/>
                </a:cubicBezTo>
                <a:cubicBezTo>
                  <a:pt x="330" y="224"/>
                  <a:pt x="330" y="224"/>
                  <a:pt x="330" y="224"/>
                </a:cubicBezTo>
                <a:cubicBezTo>
                  <a:pt x="349" y="224"/>
                  <a:pt x="373" y="247"/>
                  <a:pt x="373" y="267"/>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3" name="Text Placeholder 2"/>
          <p:cNvSpPr>
            <a:spLocks noGrp="1"/>
          </p:cNvSpPr>
          <p:nvPr>
            <p:ph type="body" sz="quarter" idx="14"/>
          </p:nvPr>
        </p:nvSpPr>
        <p:spPr>
          <a:xfrm>
            <a:off x="464145" y="2109343"/>
            <a:ext cx="12767242" cy="1245816"/>
          </a:xfrm>
        </p:spPr>
        <p:txBody>
          <a:bodyPr/>
          <a:lstStyle>
            <a:lvl1pPr marL="0" indent="0">
              <a:buFont typeface="Arial" panose="020B0604020202020204" pitchFamily="34" charset="0"/>
              <a:buNone/>
              <a:defRPr lang="en-US" sz="1193" kern="1200" dirty="0" smtClean="0">
                <a:solidFill>
                  <a:schemeClr val="tx1"/>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4"/>
              <a:tabLst/>
              <a:defRPr/>
            </a:pPr>
            <a:endParaRPr lang="en-US"/>
          </a:p>
        </p:txBody>
      </p:sp>
      <p:sp>
        <p:nvSpPr>
          <p:cNvPr id="81" name="Text Placeholder 2"/>
          <p:cNvSpPr>
            <a:spLocks noGrp="1"/>
          </p:cNvSpPr>
          <p:nvPr>
            <p:ph type="body" sz="quarter" idx="15"/>
          </p:nvPr>
        </p:nvSpPr>
        <p:spPr>
          <a:xfrm>
            <a:off x="15411127" y="155769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85" name="Text Placeholder 2"/>
          <p:cNvSpPr>
            <a:spLocks noGrp="1"/>
          </p:cNvSpPr>
          <p:nvPr>
            <p:ph type="body" sz="quarter" idx="19"/>
          </p:nvPr>
        </p:nvSpPr>
        <p:spPr>
          <a:xfrm>
            <a:off x="13845513" y="6097128"/>
            <a:ext cx="4206832" cy="3759766"/>
          </a:xfrm>
          <a:prstGeom prst="rect">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t" anchorCtr="0">
            <a:normAutofit/>
          </a:bodyPr>
          <a:lstStyle>
            <a:lvl1pPr marL="272816" indent="-272816" algn="l" defTabSz="1093993" rtl="0" eaLnBrk="1" latinLnBrk="0" hangingPunct="1">
              <a:lnSpc>
                <a:spcPct val="106000"/>
              </a:lnSpc>
              <a:buClrTx/>
              <a:buSzPct val="100000"/>
              <a:buFont typeface="Wingdings" panose="05000000000000000000" pitchFamily="2" charset="2"/>
              <a:buChar char="ü"/>
              <a:defRPr lang="en-US" sz="1316" b="0" i="0" u="none" kern="1200" dirty="0" smtClean="0">
                <a:solidFill>
                  <a:srgbClr val="FFFFFF"/>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
              <a:tabLst/>
              <a:defRPr/>
            </a:pPr>
            <a:r>
              <a:rPr lang="en-US"/>
              <a:t>Edit Master text styles</a:t>
            </a:r>
          </a:p>
        </p:txBody>
      </p:sp>
      <p:sp>
        <p:nvSpPr>
          <p:cNvPr id="52" name="Rectangle 51"/>
          <p:cNvSpPr/>
          <p:nvPr userDrawn="1"/>
        </p:nvSpPr>
        <p:spPr>
          <a:xfrm>
            <a:off x="9923411" y="3717171"/>
            <a:ext cx="3949699" cy="294376"/>
          </a:xfrm>
          <a:prstGeom prst="rect">
            <a:avLst/>
          </a:prstGeom>
        </p:spPr>
        <p:txBody>
          <a:bodyPr wrap="square">
            <a:spAutoFit/>
          </a:bodyPr>
          <a:lstStyle/>
          <a:p>
            <a:r>
              <a:rPr lang="fr-FR" sz="1313">
                <a:solidFill>
                  <a:schemeClr val="accent1"/>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Fort   </a:t>
            </a:r>
            <a:r>
              <a:rPr lang="fr-FR" sz="1253">
                <a:solidFill>
                  <a:schemeClr val="tx1">
                    <a:lumMod val="50000"/>
                    <a:lumOff val="50000"/>
                  </a:schemeClr>
                </a:solidFill>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a:t>
            </a:r>
            <a:r>
              <a:rPr lang="fr-FR" sz="1313">
                <a:sym typeface="Wingdings" panose="05000000000000000000" pitchFamily="2" charset="2"/>
              </a:rPr>
              <a:t> </a:t>
            </a:r>
            <a:r>
              <a:rPr lang="fr-FR" sz="955">
                <a:solidFill>
                  <a:schemeClr val="tx1">
                    <a:lumMod val="50000"/>
                    <a:lumOff val="50000"/>
                  </a:schemeClr>
                </a:solidFill>
                <a:sym typeface="Wingdings" panose="05000000000000000000" pitchFamily="2" charset="2"/>
              </a:rPr>
              <a:t>Moyen </a:t>
            </a:r>
            <a:r>
              <a:rPr lang="fr-FR" sz="1313">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Faible </a:t>
            </a:r>
            <a:endParaRPr lang="fr-FR" sz="955">
              <a:solidFill>
                <a:schemeClr val="tx1">
                  <a:lumMod val="50000"/>
                  <a:lumOff val="50000"/>
                </a:schemeClr>
              </a:solidFill>
            </a:endParaRPr>
          </a:p>
        </p:txBody>
      </p:sp>
      <p:sp>
        <p:nvSpPr>
          <p:cNvPr id="53" name="Rounded Rectangle 52"/>
          <p:cNvSpPr/>
          <p:nvPr userDrawn="1"/>
        </p:nvSpPr>
        <p:spPr>
          <a:xfrm>
            <a:off x="10931968" y="6325305"/>
            <a:ext cx="511019" cy="162000"/>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4" name="TextBox 53"/>
          <p:cNvSpPr txBox="1"/>
          <p:nvPr userDrawn="1"/>
        </p:nvSpPr>
        <p:spPr>
          <a:xfrm>
            <a:off x="11411764" y="6246550"/>
            <a:ext cx="2160001" cy="239296"/>
          </a:xfrm>
          <a:prstGeom prst="rect">
            <a:avLst/>
          </a:prstGeom>
          <a:noFill/>
        </p:spPr>
        <p:txBody>
          <a:bodyPr wrap="square" rtlCol="0">
            <a:spAutoFit/>
          </a:bodyPr>
          <a:lstStyle/>
          <a:p>
            <a:r>
              <a:rPr lang="fr-FR" sz="955">
                <a:solidFill>
                  <a:schemeClr val="tx1">
                    <a:lumMod val="50000"/>
                    <a:lumOff val="50000"/>
                  </a:schemeClr>
                </a:solidFill>
              </a:rPr>
              <a:t>Tâche automatisée</a:t>
            </a:r>
          </a:p>
        </p:txBody>
      </p:sp>
      <p:sp>
        <p:nvSpPr>
          <p:cNvPr id="55" name="Rounded Rectangle 54"/>
          <p:cNvSpPr/>
          <p:nvPr userDrawn="1"/>
        </p:nvSpPr>
        <p:spPr>
          <a:xfrm>
            <a:off x="10931968" y="6075780"/>
            <a:ext cx="511019" cy="162000"/>
          </a:xfrm>
          <a:prstGeom prst="roundRect">
            <a:avLst/>
          </a:prstGeom>
          <a:gradFill>
            <a:gsLst>
              <a:gs pos="100000">
                <a:schemeClr val="bg1"/>
              </a:gs>
              <a:gs pos="0">
                <a:schemeClr val="accent1">
                  <a:lumMod val="40000"/>
                  <a:lumOff val="60000"/>
                </a:schemeClr>
              </a:gs>
            </a:gsLst>
            <a:lin ang="5400000" scaled="1"/>
          </a:gra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6" name="TextBox 55"/>
          <p:cNvSpPr txBox="1"/>
          <p:nvPr userDrawn="1"/>
        </p:nvSpPr>
        <p:spPr>
          <a:xfrm>
            <a:off x="11412427" y="6000582"/>
            <a:ext cx="2160001" cy="239296"/>
          </a:xfrm>
          <a:prstGeom prst="rect">
            <a:avLst/>
          </a:prstGeom>
          <a:noFill/>
        </p:spPr>
        <p:txBody>
          <a:bodyPr wrap="square" rtlCol="0">
            <a:spAutoFit/>
          </a:bodyPr>
          <a:lstStyle/>
          <a:p>
            <a:r>
              <a:rPr lang="fr-FR" sz="955">
                <a:solidFill>
                  <a:schemeClr val="tx1">
                    <a:lumMod val="50000"/>
                    <a:lumOff val="50000"/>
                  </a:schemeClr>
                </a:solidFill>
              </a:rPr>
              <a:t>Tâche semi-automatisée</a:t>
            </a:r>
          </a:p>
        </p:txBody>
      </p:sp>
      <p:sp>
        <p:nvSpPr>
          <p:cNvPr id="57" name="Rounded Rectangle 56"/>
          <p:cNvSpPr/>
          <p:nvPr userDrawn="1"/>
        </p:nvSpPr>
        <p:spPr>
          <a:xfrm>
            <a:off x="10931968" y="5826255"/>
            <a:ext cx="511019" cy="162000"/>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8" name="TextBox 57"/>
          <p:cNvSpPr txBox="1"/>
          <p:nvPr userDrawn="1"/>
        </p:nvSpPr>
        <p:spPr>
          <a:xfrm>
            <a:off x="11412427" y="5722650"/>
            <a:ext cx="2160001" cy="239296"/>
          </a:xfrm>
          <a:prstGeom prst="rect">
            <a:avLst/>
          </a:prstGeom>
          <a:noFill/>
        </p:spPr>
        <p:txBody>
          <a:bodyPr wrap="square" rtlCol="0">
            <a:spAutoFit/>
          </a:bodyPr>
          <a:lstStyle/>
          <a:p>
            <a:r>
              <a:rPr lang="fr-FR" sz="955">
                <a:solidFill>
                  <a:schemeClr val="tx1">
                    <a:lumMod val="50000"/>
                    <a:lumOff val="50000"/>
                  </a:schemeClr>
                </a:solidFill>
              </a:rPr>
              <a:t>Tâche manuelle</a:t>
            </a:r>
          </a:p>
        </p:txBody>
      </p:sp>
      <p:sp>
        <p:nvSpPr>
          <p:cNvPr id="50" name="TextBox 49"/>
          <p:cNvSpPr txBox="1"/>
          <p:nvPr userDrawn="1"/>
        </p:nvSpPr>
        <p:spPr>
          <a:xfrm>
            <a:off x="13877337" y="2714228"/>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Temps</a:t>
            </a:r>
            <a:r>
              <a:rPr lang="fr-FR" sz="1313" baseline="0">
                <a:solidFill>
                  <a:prstClr val="white"/>
                </a:solidFill>
                <a:latin typeface="Verdana"/>
              </a:rPr>
              <a:t> d’exécution du process avec robot</a:t>
            </a:r>
            <a:endParaRPr lang="fr-FR" sz="1313">
              <a:solidFill>
                <a:prstClr val="white"/>
              </a:solidFill>
              <a:latin typeface="Verdana"/>
            </a:endParaRPr>
          </a:p>
        </p:txBody>
      </p:sp>
      <p:sp>
        <p:nvSpPr>
          <p:cNvPr id="60" name="Text Placeholder 2"/>
          <p:cNvSpPr>
            <a:spLocks noGrp="1"/>
          </p:cNvSpPr>
          <p:nvPr>
            <p:ph type="body" sz="quarter" idx="20"/>
          </p:nvPr>
        </p:nvSpPr>
        <p:spPr>
          <a:xfrm>
            <a:off x="15402547" y="276564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1" name="Text Placeholder 2"/>
          <p:cNvSpPr>
            <a:spLocks noGrp="1"/>
          </p:cNvSpPr>
          <p:nvPr>
            <p:ph type="body" sz="quarter" idx="21"/>
          </p:nvPr>
        </p:nvSpPr>
        <p:spPr>
          <a:xfrm>
            <a:off x="15402547" y="3945468"/>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2" name="Freeform 388"/>
          <p:cNvSpPr>
            <a:spLocks noEditPoints="1"/>
          </p:cNvSpPr>
          <p:nvPr userDrawn="1"/>
        </p:nvSpPr>
        <p:spPr bwMode="auto">
          <a:xfrm>
            <a:off x="557607" y="1482160"/>
            <a:ext cx="468707" cy="328744"/>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solidFill>
            <a:schemeClr val="accent1"/>
          </a:solidFill>
          <a:ln>
            <a:solidFill>
              <a:schemeClr val="accent1">
                <a:lumMod val="40000"/>
                <a:lumOff val="6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09119" tIns="54559" rIns="109119" bIns="54559" numCol="1" anchor="t" anchorCtr="0" compatLnSpc="1">
            <a:prstTxWarp prst="textNoShape">
              <a:avLst/>
            </a:prstTxWarp>
          </a:bodyPr>
          <a:lstStyle/>
          <a:p>
            <a:endParaRPr lang="en-GB" sz="2149"/>
          </a:p>
        </p:txBody>
      </p:sp>
    </p:spTree>
    <p:extLst>
      <p:ext uri="{BB962C8B-B14F-4D97-AF65-F5344CB8AC3E}">
        <p14:creationId xmlns:p14="http://schemas.microsoft.com/office/powerpoint/2010/main" val="1012133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741298" y="476257"/>
            <a:ext cx="16802693" cy="501149"/>
          </a:xfrm>
          <a:prstGeom prst="rect">
            <a:avLst/>
          </a:prstGeom>
        </p:spPr>
        <p:txBody>
          <a:bodyPr vert="horz" lIns="0" tIns="0" rIns="0" bIns="0" rtlCol="0" anchor="t" anchorCtr="0">
            <a:noAutofit/>
          </a:bodyPr>
          <a:lstStyle>
            <a:lvl1pPr>
              <a:defRPr/>
            </a:lvl1pPr>
          </a:lstStyle>
          <a:p>
            <a:r>
              <a:rPr lang="en-US" dirty="0"/>
              <a:t>Click to add title</a:t>
            </a:r>
          </a:p>
        </p:txBody>
      </p:sp>
      <p:sp>
        <p:nvSpPr>
          <p:cNvPr id="5" name="Footer Placeholder 5"/>
          <p:cNvSpPr>
            <a:spLocks noGrp="1"/>
          </p:cNvSpPr>
          <p:nvPr>
            <p:ph type="ftr" sz="quarter" idx="3"/>
          </p:nvPr>
        </p:nvSpPr>
        <p:spPr>
          <a:xfrm>
            <a:off x="741297" y="9679389"/>
            <a:ext cx="6172029" cy="136512"/>
          </a:xfrm>
          <a:prstGeom prst="rect">
            <a:avLst/>
          </a:prstGeom>
          <a:noFill/>
        </p:spPr>
        <p:txBody>
          <a:bodyPr wrap="square" lIns="0" tIns="0" rIns="0" bIns="0" rtlCol="0">
            <a:spAutoFit/>
          </a:bodyPr>
          <a:lstStyle>
            <a:lvl1pPr>
              <a:defRPr kumimoji="0" lang="fr-FR" sz="887" b="0" i="0" u="none" strike="noStrike" cap="none" spc="0" normalizeH="0" baseline="0" dirty="0">
                <a:ln>
                  <a:noFill/>
                </a:ln>
                <a:solidFill>
                  <a:prstClr val="black"/>
                </a:solidFill>
                <a:effectLst/>
                <a:uLnTx/>
                <a:uFillTx/>
                <a:latin typeface="Verdana"/>
              </a:defRPr>
            </a:lvl1pPr>
          </a:lstStyle>
          <a:p>
            <a:pPr defTabSz="1244316">
              <a:spcBef>
                <a:spcPts val="816"/>
              </a:spcBef>
              <a:buSzPct val="100000"/>
            </a:pPr>
            <a:r>
              <a:rPr lang="fr-FR"/>
              <a:t>Conception et Réalisation d'un Chatbot assisté par l'RPA</a:t>
            </a:r>
          </a:p>
        </p:txBody>
      </p:sp>
      <p:sp>
        <p:nvSpPr>
          <p:cNvPr id="6" name="Slide Number Placeholder 6"/>
          <p:cNvSpPr>
            <a:spLocks noGrp="1"/>
          </p:cNvSpPr>
          <p:nvPr>
            <p:ph type="sldNum" sz="quarter" idx="4"/>
          </p:nvPr>
        </p:nvSpPr>
        <p:spPr>
          <a:xfrm>
            <a:off x="17148905" y="9679388"/>
            <a:ext cx="395085" cy="136512"/>
          </a:xfrm>
          <a:prstGeom prst="rect">
            <a:avLst/>
          </a:prstGeom>
          <a:noFill/>
        </p:spPr>
        <p:txBody>
          <a:bodyPr wrap="square" lIns="0" tIns="0" rIns="0" bIns="0" rtlCol="0">
            <a:spAutoFit/>
          </a:bodyPr>
          <a:lstStyle>
            <a:lvl1pPr algn="r">
              <a:defRPr kumimoji="0" lang="fr-FR" sz="887" b="0" i="0" u="none" strike="noStrike" cap="none" spc="0" normalizeH="0" baseline="0" smtClean="0">
                <a:ln>
                  <a:noFill/>
                </a:ln>
                <a:solidFill>
                  <a:prstClr val="black"/>
                </a:solidFill>
                <a:effectLst/>
                <a:uLnTx/>
                <a:uFillTx/>
                <a:latin typeface="Verdana"/>
              </a:defRPr>
            </a:lvl1pPr>
          </a:lstStyle>
          <a:p>
            <a:pPr defTabSz="1244316">
              <a:spcBef>
                <a:spcPts val="816"/>
              </a:spcBef>
              <a:buSzPct val="100000"/>
            </a:pPr>
            <a:fld id="{6389EFCB-0C24-4FEF-BD3B-71D94CF43C76}" type="slidenum">
              <a:rPr lang="fr-FR" smtClean="0"/>
              <a:pPr defTabSz="1244316">
                <a:spcBef>
                  <a:spcPts val="816"/>
                </a:spcBef>
                <a:buSzPct val="100000"/>
              </a:pPr>
              <a:t>‹#›</a:t>
            </a:fld>
            <a:endParaRPr lang="fr-FR"/>
          </a:p>
        </p:txBody>
      </p:sp>
      <p:sp>
        <p:nvSpPr>
          <p:cNvPr id="7" name="Date Placeholder 4"/>
          <p:cNvSpPr>
            <a:spLocks noGrp="1"/>
          </p:cNvSpPr>
          <p:nvPr>
            <p:ph type="dt" sz="half" idx="2"/>
          </p:nvPr>
        </p:nvSpPr>
        <p:spPr>
          <a:xfrm>
            <a:off x="9055039" y="9679388"/>
            <a:ext cx="7801289" cy="136512"/>
          </a:xfrm>
          <a:prstGeom prst="rect">
            <a:avLst/>
          </a:prstGeom>
          <a:noFill/>
        </p:spPr>
        <p:txBody>
          <a:bodyPr wrap="square" lIns="0" tIns="0" rIns="0" bIns="0" rtlCol="0">
            <a:spAutoFit/>
          </a:bodyPr>
          <a:lstStyle>
            <a:lvl1pPr algn="r">
              <a:defRPr kumimoji="0" lang="fr-FR" sz="887" b="0" i="0" u="none" strike="noStrike" cap="none" spc="0" normalizeH="0" baseline="0" smtClean="0">
                <a:ln>
                  <a:noFill/>
                </a:ln>
                <a:solidFill>
                  <a:prstClr val="black"/>
                </a:solidFill>
                <a:effectLst/>
                <a:uLnTx/>
                <a:uFillTx/>
                <a:latin typeface="Verdana"/>
              </a:defRPr>
            </a:lvl1pPr>
          </a:lstStyle>
          <a:p>
            <a:pPr defTabSz="1244316">
              <a:spcBef>
                <a:spcPts val="816"/>
              </a:spcBef>
              <a:buSzPct val="100000"/>
            </a:pPr>
            <a:fld id="{83CA3D1B-3D5E-4BF5-82E5-70EE25D69354}" type="datetime1">
              <a:rPr lang="en-US" smtClean="0"/>
              <a:t>7/1/2020</a:t>
            </a:fld>
            <a:endParaRPr lang="fr-FR" dirty="0"/>
          </a:p>
        </p:txBody>
      </p:sp>
    </p:spTree>
    <p:extLst>
      <p:ext uri="{BB962C8B-B14F-4D97-AF65-F5344CB8AC3E}">
        <p14:creationId xmlns:p14="http://schemas.microsoft.com/office/powerpoint/2010/main" val="32831458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E5152-8B84-4273-9250-3C498C881AE7}"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372988-6AB8-4215-B899-275EAEC34C13}"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611E8-62F7-44D4-B894-626CA63CDA93}" type="datetime1">
              <a:rPr lang="en-US" smtClean="0"/>
              <a:t>7/1/2020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8900F1-FC0B-4CEC-AD8A-27202F0EFF04}" type="datetime1">
              <a:rPr lang="en-US" smtClean="0"/>
              <a:t>7/1/2020</a:t>
            </a:fld>
            <a:endParaRPr lang="en-US"/>
          </a:p>
        </p:txBody>
      </p:sp>
      <p:sp>
        <p:nvSpPr>
          <p:cNvPr id="8" name="Footer Placeholder 7"/>
          <p:cNvSpPr>
            <a:spLocks noGrp="1"/>
          </p:cNvSpPr>
          <p:nvPr>
            <p:ph type="ftr" sz="quarter" idx="11"/>
          </p:nvPr>
        </p:nvSpPr>
        <p:spPr/>
        <p:txBody>
          <a:bodyPr/>
          <a:lstStyle/>
          <a:p>
            <a:r>
              <a:rPr lang="fr-FR"/>
              <a:t>Conception et Réalisation d'un Chatbot assisté par l'RPA</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EDF6A7-DD73-4C13-8A27-201A0EC00FEE}" type="datetime1">
              <a:rPr lang="en-US" smtClean="0"/>
              <a:t>7/1/2020</a:t>
            </a:fld>
            <a:endParaRPr lang="en-US"/>
          </a:p>
        </p:txBody>
      </p:sp>
      <p:sp>
        <p:nvSpPr>
          <p:cNvPr id="4" name="Footer Placeholder 3"/>
          <p:cNvSpPr>
            <a:spLocks noGrp="1"/>
          </p:cNvSpPr>
          <p:nvPr>
            <p:ph type="ftr" sz="quarter" idx="11"/>
          </p:nvPr>
        </p:nvSpPr>
        <p:spPr/>
        <p:txBody>
          <a:bodyPr/>
          <a:lstStyle/>
          <a:p>
            <a:r>
              <a:rPr lang="fr-FR"/>
              <a:t>Conception et Réalisation d'un Chatbot assisté par l'RPA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4800" y="9715687"/>
            <a:ext cx="2133600" cy="365125"/>
          </a:xfrm>
        </p:spPr>
        <p:txBody>
          <a:bodyPr/>
          <a:lstStyle/>
          <a:p>
            <a:fld id="{2A2BEDDA-DB9F-4E79-9F88-74E14AA37426}" type="datetime1">
              <a:rPr lang="en-US" smtClean="0"/>
              <a:t>7/1/2020</a:t>
            </a:fld>
            <a:endParaRPr lang="en-US" dirty="0"/>
          </a:p>
        </p:txBody>
      </p:sp>
      <p:sp>
        <p:nvSpPr>
          <p:cNvPr id="3" name="Footer Placeholder 2"/>
          <p:cNvSpPr>
            <a:spLocks noGrp="1"/>
          </p:cNvSpPr>
          <p:nvPr>
            <p:ph type="ftr" sz="quarter" idx="11"/>
          </p:nvPr>
        </p:nvSpPr>
        <p:spPr>
          <a:xfrm>
            <a:off x="6038850" y="9914465"/>
            <a:ext cx="6210300" cy="300692"/>
          </a:xfrm>
        </p:spPr>
        <p:txBody>
          <a:bodyPr/>
          <a:lstStyle>
            <a:lvl1pPr>
              <a:defRPr sz="2000"/>
            </a:lvl1pPr>
          </a:lstStyle>
          <a:p>
            <a:r>
              <a:rPr lang="fr-FR" dirty="0"/>
              <a:t>Conception et Réalisation d'un </a:t>
            </a:r>
            <a:r>
              <a:rPr lang="fr-FR" dirty="0" err="1"/>
              <a:t>Chatbot</a:t>
            </a:r>
            <a:r>
              <a:rPr lang="fr-FR" dirty="0"/>
              <a:t> assisté par l'RPA</a:t>
            </a:r>
            <a:endParaRPr lang="en-US" dirty="0"/>
          </a:p>
        </p:txBody>
      </p:sp>
      <p:sp>
        <p:nvSpPr>
          <p:cNvPr id="4" name="Slide Number Placeholder 3"/>
          <p:cNvSpPr>
            <a:spLocks noGrp="1"/>
          </p:cNvSpPr>
          <p:nvPr>
            <p:ph type="sldNum" sz="quarter" idx="12"/>
          </p:nvPr>
        </p:nvSpPr>
        <p:spPr>
          <a:xfrm>
            <a:off x="15849600" y="9761537"/>
            <a:ext cx="2133600" cy="365125"/>
          </a:xfrm>
        </p:spPr>
        <p:txBody>
          <a:bodyPr/>
          <a:lstStyle>
            <a:lvl1pPr>
              <a:defRPr sz="2000" b="1"/>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1B28B9-D113-4E0D-8747-C3DA55979FB7}" type="datetime1">
              <a:rPr lang="en-US" smtClean="0"/>
              <a:t>7/1/2020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6BE4D-CD7C-4A22-AFDD-C718A1FE32C2}" type="datetime1">
              <a:rPr lang="en-US" smtClean="0"/>
              <a:t>7/1/2020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95540-171A-47D4-8FE4-0AA95943094B}" type="datetime1">
              <a:rPr lang="en-US" smtClean="0"/>
              <a:t>7/1/2020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Conception et Réalisation d'un Chatbot assisté par l'RPA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1.png"/><Relationship Id="rId10"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67.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4.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82.pn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5.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943100"/>
            <a:ext cx="18288000" cy="123181"/>
          </a:xfrm>
          <a:prstGeom prst="rect">
            <a:avLst/>
          </a:prstGeom>
          <a:solidFill>
            <a:srgbClr val="9AC026"/>
          </a:solidFill>
        </p:spPr>
      </p:sp>
      <p:sp>
        <p:nvSpPr>
          <p:cNvPr id="3" name="AutoShape 3"/>
          <p:cNvSpPr/>
          <p:nvPr/>
        </p:nvSpPr>
        <p:spPr>
          <a:xfrm>
            <a:off x="0" y="9659305"/>
            <a:ext cx="18288000" cy="625063"/>
          </a:xfrm>
          <a:prstGeom prst="rect">
            <a:avLst/>
          </a:prstGeom>
          <a:solidFill>
            <a:srgbClr val="9AC026"/>
          </a:solidFill>
        </p:spPr>
      </p:sp>
      <p:sp>
        <p:nvSpPr>
          <p:cNvPr id="4" name="TextBox 4"/>
          <p:cNvSpPr txBox="1"/>
          <p:nvPr/>
        </p:nvSpPr>
        <p:spPr>
          <a:xfrm>
            <a:off x="493223" y="9774658"/>
            <a:ext cx="17794777" cy="356257"/>
          </a:xfrm>
          <a:prstGeom prst="rect">
            <a:avLst/>
          </a:prstGeom>
        </p:spPr>
        <p:txBody>
          <a:bodyPr lIns="0" tIns="0" rIns="0" bIns="0" rtlCol="0" anchor="t">
            <a:spAutoFit/>
          </a:bodyPr>
          <a:lstStyle/>
          <a:p>
            <a:pPr algn="l">
              <a:lnSpc>
                <a:spcPts val="2953"/>
              </a:lnSpc>
            </a:pPr>
            <a:r>
              <a:rPr lang="en-US" sz="2109" dirty="0">
                <a:solidFill>
                  <a:srgbClr val="F8F7F0"/>
                </a:solidFill>
                <a:latin typeface="Open Sans Bold"/>
              </a:rPr>
              <a:t>Soutenu le : 02 </a:t>
            </a:r>
            <a:r>
              <a:rPr lang="en-US" sz="2109" dirty="0" err="1">
                <a:solidFill>
                  <a:srgbClr val="F8F7F0"/>
                </a:solidFill>
                <a:latin typeface="Open Sans Bold"/>
              </a:rPr>
              <a:t>Juillet</a:t>
            </a:r>
            <a:r>
              <a:rPr lang="en-US" sz="2109" dirty="0">
                <a:solidFill>
                  <a:srgbClr val="F8F7F0"/>
                </a:solidFill>
                <a:latin typeface="Open Sans Bold"/>
              </a:rPr>
              <a:t> 2020                                                                                                                                         </a:t>
            </a:r>
            <a:r>
              <a:rPr lang="en-US" sz="2109" dirty="0" err="1">
                <a:solidFill>
                  <a:srgbClr val="F8F7F0"/>
                </a:solidFill>
                <a:latin typeface="Open Sans Bold"/>
              </a:rPr>
              <a:t>Année</a:t>
            </a:r>
            <a:r>
              <a:rPr lang="en-US" sz="2109" dirty="0">
                <a:solidFill>
                  <a:srgbClr val="F8F7F0"/>
                </a:solidFill>
                <a:latin typeface="Open Sans Bold"/>
              </a:rPr>
              <a:t> </a:t>
            </a:r>
            <a:r>
              <a:rPr lang="en-US" sz="2109" dirty="0" err="1">
                <a:solidFill>
                  <a:srgbClr val="F8F7F0"/>
                </a:solidFill>
                <a:latin typeface="Open Sans Bold"/>
              </a:rPr>
              <a:t>universitaire</a:t>
            </a:r>
            <a:r>
              <a:rPr lang="en-US" sz="2109" dirty="0">
                <a:solidFill>
                  <a:srgbClr val="F8F7F0"/>
                </a:solidFill>
                <a:latin typeface="Open Sans Bold"/>
              </a:rPr>
              <a:t> : 2019 - 2020</a:t>
            </a:r>
          </a:p>
        </p:txBody>
      </p:sp>
      <p:pic>
        <p:nvPicPr>
          <p:cNvPr id="5" name="Picture 5"/>
          <p:cNvPicPr>
            <a:picLocks noChangeAspect="1"/>
          </p:cNvPicPr>
          <p:nvPr/>
        </p:nvPicPr>
        <p:blipFill>
          <a:blip r:embed="rId2"/>
          <a:srcRect t="1890" b="1890"/>
          <a:stretch>
            <a:fillRect/>
          </a:stretch>
        </p:blipFill>
        <p:spPr>
          <a:xfrm>
            <a:off x="493223" y="136847"/>
            <a:ext cx="1605299" cy="1656075"/>
          </a:xfrm>
          <a:prstGeom prst="rect">
            <a:avLst/>
          </a:prstGeom>
        </p:spPr>
      </p:pic>
      <p:pic>
        <p:nvPicPr>
          <p:cNvPr id="6" name="Picture 6"/>
          <p:cNvPicPr>
            <a:picLocks noChangeAspect="1"/>
          </p:cNvPicPr>
          <p:nvPr/>
        </p:nvPicPr>
        <p:blipFill>
          <a:blip r:embed="rId3"/>
          <a:srcRect/>
          <a:stretch>
            <a:fillRect/>
          </a:stretch>
        </p:blipFill>
        <p:spPr>
          <a:xfrm>
            <a:off x="15039573" y="546016"/>
            <a:ext cx="3036011" cy="965368"/>
          </a:xfrm>
          <a:prstGeom prst="rect">
            <a:avLst/>
          </a:prstGeom>
        </p:spPr>
      </p:pic>
      <p:sp>
        <p:nvSpPr>
          <p:cNvPr id="7" name="TextBox 7"/>
          <p:cNvSpPr txBox="1"/>
          <p:nvPr/>
        </p:nvSpPr>
        <p:spPr>
          <a:xfrm>
            <a:off x="4459146" y="239825"/>
            <a:ext cx="8988709" cy="1405387"/>
          </a:xfrm>
          <a:prstGeom prst="rect">
            <a:avLst/>
          </a:prstGeom>
        </p:spPr>
        <p:txBody>
          <a:bodyPr lIns="0" tIns="0" rIns="0" bIns="0" rtlCol="0" anchor="t">
            <a:spAutoFit/>
          </a:bodyPr>
          <a:lstStyle/>
          <a:p>
            <a:pPr algn="ctr">
              <a:lnSpc>
                <a:spcPts val="3758"/>
              </a:lnSpc>
            </a:pPr>
            <a:r>
              <a:rPr lang="en-US" sz="2489">
                <a:solidFill>
                  <a:srgbClr val="000000"/>
                </a:solidFill>
                <a:latin typeface="Open Sans"/>
              </a:rPr>
              <a:t>Soutenance du Projet de Fin d’Etudes</a:t>
            </a:r>
          </a:p>
          <a:p>
            <a:pPr algn="ctr">
              <a:lnSpc>
                <a:spcPts val="3758"/>
              </a:lnSpc>
            </a:pPr>
            <a:r>
              <a:rPr lang="en-US" sz="2489">
                <a:solidFill>
                  <a:srgbClr val="000000"/>
                </a:solidFill>
                <a:latin typeface="Open Sans"/>
              </a:rPr>
              <a:t>Pour l’obtention du titre</a:t>
            </a:r>
          </a:p>
          <a:p>
            <a:pPr algn="ctr">
              <a:lnSpc>
                <a:spcPts val="3758"/>
              </a:lnSpc>
            </a:pPr>
            <a:r>
              <a:rPr lang="en-US" sz="2489">
                <a:solidFill>
                  <a:srgbClr val="000000"/>
                </a:solidFill>
                <a:latin typeface="Open Sans"/>
              </a:rPr>
              <a:t>Ingénieur d’Etat en Génie logiciel &amp; Développement mobile</a:t>
            </a:r>
          </a:p>
        </p:txBody>
      </p:sp>
      <p:grpSp>
        <p:nvGrpSpPr>
          <p:cNvPr id="8" name="Group 8"/>
          <p:cNvGrpSpPr/>
          <p:nvPr/>
        </p:nvGrpSpPr>
        <p:grpSpPr>
          <a:xfrm>
            <a:off x="2425573" y="3133894"/>
            <a:ext cx="13589254" cy="2506775"/>
            <a:chOff x="0" y="0"/>
            <a:chExt cx="18119006" cy="3342366"/>
          </a:xfrm>
        </p:grpSpPr>
        <p:grpSp>
          <p:nvGrpSpPr>
            <p:cNvPr id="9" name="Group 9"/>
            <p:cNvGrpSpPr/>
            <p:nvPr/>
          </p:nvGrpSpPr>
          <p:grpSpPr>
            <a:xfrm>
              <a:off x="0" y="0"/>
              <a:ext cx="2162597" cy="2162597"/>
              <a:chOff x="0" y="0"/>
              <a:chExt cx="927100" cy="927100"/>
            </a:xfrm>
          </p:grpSpPr>
          <p:sp>
            <p:nvSpPr>
              <p:cNvPr id="10" name="Freeform 10"/>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sp>
          <p:nvSpPr>
            <p:cNvPr id="11" name="TextBox 11"/>
            <p:cNvSpPr txBox="1"/>
            <p:nvPr/>
          </p:nvSpPr>
          <p:spPr>
            <a:xfrm>
              <a:off x="739408" y="471065"/>
              <a:ext cx="16746469" cy="2438777"/>
            </a:xfrm>
            <a:prstGeom prst="rect">
              <a:avLst/>
            </a:prstGeom>
          </p:spPr>
          <p:txBody>
            <a:bodyPr lIns="0" tIns="0" rIns="0" bIns="0" rtlCol="0" anchor="t">
              <a:spAutoFit/>
            </a:bodyPr>
            <a:lstStyle/>
            <a:p>
              <a:pPr algn="ctr">
                <a:lnSpc>
                  <a:spcPts val="7104"/>
                </a:lnSpc>
              </a:pPr>
              <a:r>
                <a:rPr lang="en-US" sz="6400" dirty="0">
                  <a:solidFill>
                    <a:srgbClr val="000000"/>
                  </a:solidFill>
                  <a:latin typeface="Open Sans Bold"/>
                </a:rPr>
                <a:t>Conception et </a:t>
              </a:r>
              <a:r>
                <a:rPr lang="en-US" sz="6400" dirty="0" err="1">
                  <a:solidFill>
                    <a:srgbClr val="000000"/>
                  </a:solidFill>
                  <a:latin typeface="Open Sans Bold"/>
                </a:rPr>
                <a:t>Réalisation</a:t>
              </a:r>
              <a:r>
                <a:rPr lang="en-US" sz="6400" dirty="0">
                  <a:solidFill>
                    <a:srgbClr val="000000"/>
                  </a:solidFill>
                  <a:latin typeface="Open Sans Bold"/>
                </a:rPr>
                <a:t> d'un Chatbot </a:t>
              </a:r>
              <a:r>
                <a:rPr lang="en-US" sz="6400" dirty="0" err="1">
                  <a:solidFill>
                    <a:srgbClr val="000000"/>
                  </a:solidFill>
                  <a:latin typeface="Open Sans Bold"/>
                </a:rPr>
                <a:t>assisté</a:t>
              </a:r>
              <a:r>
                <a:rPr lang="en-US" sz="6400" dirty="0">
                  <a:solidFill>
                    <a:srgbClr val="000000"/>
                  </a:solidFill>
                  <a:latin typeface="Open Sans Bold"/>
                </a:rPr>
                <a:t> par </a:t>
              </a:r>
              <a:r>
                <a:rPr lang="en-US" sz="6400" dirty="0" err="1">
                  <a:solidFill>
                    <a:srgbClr val="000000"/>
                  </a:solidFill>
                  <a:latin typeface="Open Sans Bold"/>
                </a:rPr>
                <a:t>l'RPA</a:t>
              </a:r>
              <a:endParaRPr lang="en-US" sz="6400" dirty="0">
                <a:solidFill>
                  <a:srgbClr val="000000"/>
                </a:solidFill>
                <a:latin typeface="Open Sans Bold"/>
              </a:endParaRPr>
            </a:p>
          </p:txBody>
        </p:sp>
        <p:grpSp>
          <p:nvGrpSpPr>
            <p:cNvPr id="12" name="Group 12"/>
            <p:cNvGrpSpPr/>
            <p:nvPr/>
          </p:nvGrpSpPr>
          <p:grpSpPr>
            <a:xfrm rot="-10800000">
              <a:off x="16138480" y="1361841"/>
              <a:ext cx="1980526" cy="1980526"/>
              <a:chOff x="0" y="0"/>
              <a:chExt cx="927100" cy="927100"/>
            </a:xfrm>
          </p:grpSpPr>
          <p:sp>
            <p:nvSpPr>
              <p:cNvPr id="13" name="Freeform 13"/>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grpSp>
      <p:sp>
        <p:nvSpPr>
          <p:cNvPr id="14" name="TextBox 14"/>
          <p:cNvSpPr txBox="1"/>
          <p:nvPr/>
        </p:nvSpPr>
        <p:spPr>
          <a:xfrm>
            <a:off x="1110433" y="7126190"/>
            <a:ext cx="3018821" cy="421640"/>
          </a:xfrm>
          <a:prstGeom prst="rect">
            <a:avLst/>
          </a:prstGeom>
        </p:spPr>
        <p:txBody>
          <a:bodyPr lIns="0" tIns="0" rIns="0" bIns="0" rtlCol="0" anchor="t">
            <a:spAutoFit/>
          </a:bodyPr>
          <a:lstStyle/>
          <a:p>
            <a:pPr>
              <a:lnSpc>
                <a:spcPts val="3359"/>
              </a:lnSpc>
            </a:pPr>
            <a:r>
              <a:rPr lang="en-US" sz="2400">
                <a:solidFill>
                  <a:srgbClr val="000000"/>
                </a:solidFill>
                <a:latin typeface="Arimo Bold"/>
              </a:rPr>
              <a:t>Présenté par :</a:t>
            </a:r>
          </a:p>
        </p:txBody>
      </p:sp>
      <p:sp>
        <p:nvSpPr>
          <p:cNvPr id="15" name="TextBox 15"/>
          <p:cNvSpPr txBox="1"/>
          <p:nvPr/>
        </p:nvSpPr>
        <p:spPr>
          <a:xfrm>
            <a:off x="6408728" y="7126190"/>
            <a:ext cx="1948061"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Encadré par :</a:t>
            </a:r>
          </a:p>
        </p:txBody>
      </p:sp>
      <p:sp>
        <p:nvSpPr>
          <p:cNvPr id="16" name="TextBox 16"/>
          <p:cNvSpPr txBox="1"/>
          <p:nvPr/>
        </p:nvSpPr>
        <p:spPr>
          <a:xfrm>
            <a:off x="12197047" y="7126190"/>
            <a:ext cx="2625229"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Membres du jury :</a:t>
            </a:r>
          </a:p>
        </p:txBody>
      </p:sp>
      <p:sp>
        <p:nvSpPr>
          <p:cNvPr id="17" name="TextBox 17"/>
          <p:cNvSpPr txBox="1"/>
          <p:nvPr/>
        </p:nvSpPr>
        <p:spPr>
          <a:xfrm>
            <a:off x="1763071" y="7744601"/>
            <a:ext cx="2597584" cy="847090"/>
          </a:xfrm>
          <a:prstGeom prst="rect">
            <a:avLst/>
          </a:prstGeom>
        </p:spPr>
        <p:txBody>
          <a:bodyPr lIns="0" tIns="0" rIns="0" bIns="0" rtlCol="0" anchor="t">
            <a:spAutoFit/>
          </a:bodyPr>
          <a:lstStyle/>
          <a:p>
            <a:pPr>
              <a:lnSpc>
                <a:spcPts val="3359"/>
              </a:lnSpc>
            </a:pPr>
            <a:r>
              <a:rPr lang="en-US" sz="2400">
                <a:solidFill>
                  <a:srgbClr val="000000"/>
                </a:solidFill>
                <a:latin typeface="Arimo"/>
              </a:rPr>
              <a:t>MOUAAD Oumnia</a:t>
            </a:r>
          </a:p>
          <a:p>
            <a:pPr>
              <a:lnSpc>
                <a:spcPts val="3359"/>
              </a:lnSpc>
            </a:pPr>
            <a:r>
              <a:rPr lang="en-US" sz="2400">
                <a:solidFill>
                  <a:srgbClr val="000000"/>
                </a:solidFill>
                <a:latin typeface="Arimo"/>
              </a:rPr>
              <a:t>OUFKIR Brahim</a:t>
            </a:r>
          </a:p>
        </p:txBody>
      </p:sp>
      <p:sp>
        <p:nvSpPr>
          <p:cNvPr id="18" name="TextBox 18"/>
          <p:cNvSpPr txBox="1"/>
          <p:nvPr/>
        </p:nvSpPr>
        <p:spPr>
          <a:xfrm>
            <a:off x="7382758" y="7744601"/>
            <a:ext cx="4115514" cy="1272540"/>
          </a:xfrm>
          <a:prstGeom prst="rect">
            <a:avLst/>
          </a:prstGeom>
        </p:spPr>
        <p:txBody>
          <a:bodyPr lIns="0" tIns="0" rIns="0" bIns="0" rtlCol="0" anchor="t">
            <a:spAutoFit/>
          </a:bodyPr>
          <a:lstStyle/>
          <a:p>
            <a:pPr>
              <a:lnSpc>
                <a:spcPts val="3359"/>
              </a:lnSpc>
            </a:pPr>
            <a:r>
              <a:rPr lang="en-US" sz="2400">
                <a:solidFill>
                  <a:srgbClr val="000000"/>
                </a:solidFill>
                <a:latin typeface="Arimo"/>
              </a:rPr>
              <a:t>Pr. OUATIK EL ALAOUI Said</a:t>
            </a:r>
          </a:p>
          <a:p>
            <a:pPr>
              <a:lnSpc>
                <a:spcPts val="3359"/>
              </a:lnSpc>
            </a:pPr>
            <a:r>
              <a:rPr lang="en-US" sz="2400">
                <a:solidFill>
                  <a:srgbClr val="000000"/>
                </a:solidFill>
                <a:latin typeface="Arimo"/>
              </a:rPr>
              <a:t>Mme JBILI Nawal</a:t>
            </a:r>
          </a:p>
          <a:p>
            <a:pPr>
              <a:lnSpc>
                <a:spcPts val="3359"/>
              </a:lnSpc>
            </a:pPr>
            <a:endParaRPr lang="en-US" sz="2400">
              <a:solidFill>
                <a:srgbClr val="000000"/>
              </a:solidFill>
              <a:latin typeface="Arimo"/>
            </a:endParaRPr>
          </a:p>
        </p:txBody>
      </p:sp>
      <p:sp>
        <p:nvSpPr>
          <p:cNvPr id="19" name="TextBox 19"/>
          <p:cNvSpPr txBox="1"/>
          <p:nvPr/>
        </p:nvSpPr>
        <p:spPr>
          <a:xfrm>
            <a:off x="13433462" y="7744601"/>
            <a:ext cx="4448637" cy="1272540"/>
          </a:xfrm>
          <a:prstGeom prst="rect">
            <a:avLst/>
          </a:prstGeom>
        </p:spPr>
        <p:txBody>
          <a:bodyPr lIns="0" tIns="0" rIns="0" bIns="0" rtlCol="0" anchor="t">
            <a:spAutoFit/>
          </a:bodyPr>
          <a:lstStyle/>
          <a:p>
            <a:pPr>
              <a:lnSpc>
                <a:spcPts val="3359"/>
              </a:lnSpc>
            </a:pPr>
            <a:r>
              <a:rPr lang="en-US" sz="2400" dirty="0">
                <a:solidFill>
                  <a:srgbClr val="000000"/>
                </a:solidFill>
                <a:latin typeface="Arimo"/>
              </a:rPr>
              <a:t>Pr. OUATIK EL ALAOUI Said</a:t>
            </a:r>
          </a:p>
          <a:p>
            <a:pPr>
              <a:lnSpc>
                <a:spcPts val="3359"/>
              </a:lnSpc>
            </a:pPr>
            <a:r>
              <a:rPr lang="en-US" sz="2400" dirty="0">
                <a:solidFill>
                  <a:srgbClr val="000000"/>
                </a:solidFill>
                <a:latin typeface="Arimo"/>
              </a:rPr>
              <a:t>Pr. CHAOUI HABIBA</a:t>
            </a:r>
          </a:p>
          <a:p>
            <a:pPr>
              <a:lnSpc>
                <a:spcPts val="3359"/>
              </a:lnSpc>
            </a:pPr>
            <a:r>
              <a:rPr lang="en-US" sz="2400" dirty="0">
                <a:solidFill>
                  <a:srgbClr val="000000"/>
                </a:solidFill>
                <a:latin typeface="Arimo"/>
              </a:rPr>
              <a:t>Pr. AMINE </a:t>
            </a:r>
            <a:r>
              <a:rPr lang="en-US" sz="2400" dirty="0" err="1">
                <a:solidFill>
                  <a:srgbClr val="000000"/>
                </a:solidFill>
                <a:latin typeface="Arimo"/>
              </a:rPr>
              <a:t>Aouatif</a:t>
            </a:r>
            <a:endParaRPr lang="en-US" sz="2400" dirty="0">
              <a:solidFill>
                <a:srgbClr val="000000"/>
              </a:solidFill>
              <a:latin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pic>
        <p:nvPicPr>
          <p:cNvPr id="3" name="Picture 3"/>
          <p:cNvPicPr>
            <a:picLocks noChangeAspect="1"/>
          </p:cNvPicPr>
          <p:nvPr/>
        </p:nvPicPr>
        <p:blipFill>
          <a:blip r:embed="rId3"/>
          <a:srcRect/>
          <a:stretch>
            <a:fillRect/>
          </a:stretch>
        </p:blipFill>
        <p:spPr>
          <a:xfrm>
            <a:off x="8791879" y="4089671"/>
            <a:ext cx="4270426" cy="3925341"/>
          </a:xfrm>
          <a:prstGeom prst="rect">
            <a:avLst/>
          </a:prstGeom>
        </p:spPr>
      </p:pic>
      <p:grpSp>
        <p:nvGrpSpPr>
          <p:cNvPr id="4" name="Group 4"/>
          <p:cNvGrpSpPr/>
          <p:nvPr/>
        </p:nvGrpSpPr>
        <p:grpSpPr>
          <a:xfrm>
            <a:off x="910229" y="4461198"/>
            <a:ext cx="2957012" cy="2730203"/>
            <a:chOff x="0" y="0"/>
            <a:chExt cx="3942682" cy="3640271"/>
          </a:xfrm>
        </p:grpSpPr>
        <p:pic>
          <p:nvPicPr>
            <p:cNvPr id="5" name="Picture 5"/>
            <p:cNvPicPr>
              <a:picLocks noChangeAspect="1"/>
            </p:cNvPicPr>
            <p:nvPr/>
          </p:nvPicPr>
          <p:blipFill>
            <a:blip r:embed="rId4"/>
            <a:srcRect/>
            <a:stretch>
              <a:fillRect/>
            </a:stretch>
          </p:blipFill>
          <p:spPr>
            <a:xfrm>
              <a:off x="813616" y="0"/>
              <a:ext cx="1877069" cy="1968093"/>
            </a:xfrm>
            <a:prstGeom prst="rect">
              <a:avLst/>
            </a:prstGeom>
          </p:spPr>
        </p:pic>
        <p:pic>
          <p:nvPicPr>
            <p:cNvPr id="6" name="Picture 6"/>
            <p:cNvPicPr>
              <a:picLocks noChangeAspect="1"/>
            </p:cNvPicPr>
            <p:nvPr/>
          </p:nvPicPr>
          <p:blipFill>
            <a:blip r:embed="rId5"/>
            <a:srcRect/>
            <a:stretch>
              <a:fillRect/>
            </a:stretch>
          </p:blipFill>
          <p:spPr>
            <a:xfrm>
              <a:off x="0" y="984047"/>
              <a:ext cx="1627231" cy="1798046"/>
            </a:xfrm>
            <a:prstGeom prst="rect">
              <a:avLst/>
            </a:prstGeom>
          </p:spPr>
        </p:pic>
        <p:pic>
          <p:nvPicPr>
            <p:cNvPr id="7" name="Picture 7"/>
            <p:cNvPicPr>
              <a:picLocks noChangeAspect="1"/>
            </p:cNvPicPr>
            <p:nvPr/>
          </p:nvPicPr>
          <p:blipFill>
            <a:blip r:embed="rId6"/>
            <a:srcRect/>
            <a:stretch>
              <a:fillRect/>
            </a:stretch>
          </p:blipFill>
          <p:spPr>
            <a:xfrm>
              <a:off x="2093787" y="275771"/>
              <a:ext cx="1410679" cy="2040765"/>
            </a:xfrm>
            <a:prstGeom prst="rect">
              <a:avLst/>
            </a:prstGeom>
          </p:spPr>
        </p:pic>
        <p:pic>
          <p:nvPicPr>
            <p:cNvPr id="8" name="Picture 8"/>
            <p:cNvPicPr>
              <a:picLocks noChangeAspect="1"/>
            </p:cNvPicPr>
            <p:nvPr/>
          </p:nvPicPr>
          <p:blipFill>
            <a:blip r:embed="rId7"/>
            <a:srcRect/>
            <a:stretch>
              <a:fillRect/>
            </a:stretch>
          </p:blipFill>
          <p:spPr>
            <a:xfrm>
              <a:off x="1551843" y="1399812"/>
              <a:ext cx="1494260" cy="1833447"/>
            </a:xfrm>
            <a:prstGeom prst="rect">
              <a:avLst/>
            </a:prstGeom>
          </p:spPr>
        </p:pic>
        <p:pic>
          <p:nvPicPr>
            <p:cNvPr id="9" name="Picture 9"/>
            <p:cNvPicPr>
              <a:picLocks noChangeAspect="1"/>
            </p:cNvPicPr>
            <p:nvPr/>
          </p:nvPicPr>
          <p:blipFill>
            <a:blip r:embed="rId8"/>
            <a:srcRect/>
            <a:stretch>
              <a:fillRect/>
            </a:stretch>
          </p:blipFill>
          <p:spPr>
            <a:xfrm>
              <a:off x="632154" y="1883069"/>
              <a:ext cx="1181718" cy="1757202"/>
            </a:xfrm>
            <a:prstGeom prst="rect">
              <a:avLst/>
            </a:prstGeom>
          </p:spPr>
        </p:pic>
        <p:pic>
          <p:nvPicPr>
            <p:cNvPr id="10" name="Picture 10"/>
            <p:cNvPicPr>
              <a:picLocks noChangeAspect="1"/>
            </p:cNvPicPr>
            <p:nvPr/>
          </p:nvPicPr>
          <p:blipFill>
            <a:blip r:embed="rId9"/>
            <a:srcRect/>
            <a:stretch>
              <a:fillRect/>
            </a:stretch>
          </p:blipFill>
          <p:spPr>
            <a:xfrm>
              <a:off x="2575465" y="1883069"/>
              <a:ext cx="1367217" cy="1741678"/>
            </a:xfrm>
            <a:prstGeom prst="rect">
              <a:avLst/>
            </a:prstGeom>
          </p:spPr>
        </p:pic>
      </p:grpSp>
      <p:grpSp>
        <p:nvGrpSpPr>
          <p:cNvPr id="11" name="Group 11"/>
          <p:cNvGrpSpPr/>
          <p:nvPr/>
        </p:nvGrpSpPr>
        <p:grpSpPr>
          <a:xfrm>
            <a:off x="4147569" y="5672140"/>
            <a:ext cx="1183255" cy="308318"/>
            <a:chOff x="0" y="0"/>
            <a:chExt cx="1662025" cy="433070"/>
          </a:xfrm>
        </p:grpSpPr>
        <p:sp>
          <p:nvSpPr>
            <p:cNvPr id="12" name="Freeform 12"/>
            <p:cNvSpPr/>
            <p:nvPr/>
          </p:nvSpPr>
          <p:spPr>
            <a:xfrm>
              <a:off x="0" y="-5080"/>
              <a:ext cx="1663295" cy="436880"/>
            </a:xfrm>
            <a:custGeom>
              <a:avLst/>
              <a:gdLst/>
              <a:ahLst/>
              <a:cxnLst/>
              <a:rect l="l" t="t" r="r" b="b"/>
              <a:pathLst>
                <a:path w="1663295" h="436880">
                  <a:moveTo>
                    <a:pt x="1644245" y="190500"/>
                  </a:moveTo>
                  <a:lnTo>
                    <a:pt x="1382625" y="13970"/>
                  </a:lnTo>
                  <a:cubicBezTo>
                    <a:pt x="1364845" y="2540"/>
                    <a:pt x="1341985" y="6350"/>
                    <a:pt x="1329285" y="24130"/>
                  </a:cubicBezTo>
                  <a:cubicBezTo>
                    <a:pt x="1316585" y="41910"/>
                    <a:pt x="1321665" y="64770"/>
                    <a:pt x="1339445" y="77470"/>
                  </a:cubicBezTo>
                  <a:lnTo>
                    <a:pt x="1495655"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1502005" y="257810"/>
                  </a:lnTo>
                  <a:lnTo>
                    <a:pt x="1340715" y="367030"/>
                  </a:lnTo>
                  <a:cubicBezTo>
                    <a:pt x="1322935" y="378460"/>
                    <a:pt x="1319125" y="402590"/>
                    <a:pt x="1330555" y="420370"/>
                  </a:cubicBezTo>
                  <a:cubicBezTo>
                    <a:pt x="1338175" y="431800"/>
                    <a:pt x="1349605" y="436880"/>
                    <a:pt x="1362305" y="436880"/>
                  </a:cubicBezTo>
                  <a:cubicBezTo>
                    <a:pt x="1369925" y="436880"/>
                    <a:pt x="1377545" y="434340"/>
                    <a:pt x="1383895" y="430530"/>
                  </a:cubicBezTo>
                  <a:lnTo>
                    <a:pt x="1646785" y="254000"/>
                  </a:lnTo>
                  <a:cubicBezTo>
                    <a:pt x="1656945" y="246380"/>
                    <a:pt x="1663295" y="234950"/>
                    <a:pt x="1663295" y="222250"/>
                  </a:cubicBezTo>
                  <a:cubicBezTo>
                    <a:pt x="1663295" y="209550"/>
                    <a:pt x="1655675" y="196850"/>
                    <a:pt x="1644245" y="190500"/>
                  </a:cubicBezTo>
                  <a:close/>
                </a:path>
              </a:pathLst>
            </a:custGeom>
            <a:solidFill>
              <a:srgbClr val="80A600"/>
            </a:solidFill>
          </p:spPr>
        </p:sp>
      </p:grpSp>
      <p:sp>
        <p:nvSpPr>
          <p:cNvPr id="13" name="TextBox 13"/>
          <p:cNvSpPr txBox="1"/>
          <p:nvPr/>
        </p:nvSpPr>
        <p:spPr>
          <a:xfrm>
            <a:off x="13464449" y="4123229"/>
            <a:ext cx="3794851" cy="17030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message à un contact.</a:t>
            </a:r>
          </a:p>
          <a:p>
            <a:pPr marL="388620" lvl="1" indent="-194310" algn="just">
              <a:lnSpc>
                <a:spcPts val="2700"/>
              </a:lnSpc>
              <a:buFont typeface="Arial"/>
              <a:buChar char="•"/>
            </a:pPr>
            <a:r>
              <a:rPr lang="en-US" sz="1800" spc="89">
                <a:solidFill>
                  <a:srgbClr val="000000"/>
                </a:solidFill>
                <a:latin typeface="Aileron Regular"/>
              </a:rPr>
              <a:t>Organiser une réunion Skype.</a:t>
            </a:r>
          </a:p>
          <a:p>
            <a:pPr marL="388620" lvl="1" indent="-194310" algn="just">
              <a:lnSpc>
                <a:spcPts val="2700"/>
              </a:lnSpc>
              <a:buFont typeface="Arial"/>
              <a:buChar char="•"/>
            </a:pPr>
            <a:r>
              <a:rPr lang="en-US" sz="1800" spc="89">
                <a:solidFill>
                  <a:srgbClr val="000000"/>
                </a:solidFill>
                <a:latin typeface="Aileron Regular"/>
              </a:rPr>
              <a:t>Vérifier le statut actuel d’un contact.  </a:t>
            </a:r>
          </a:p>
        </p:txBody>
      </p:sp>
      <p:sp>
        <p:nvSpPr>
          <p:cNvPr id="14" name="TextBox 14"/>
          <p:cNvSpPr txBox="1"/>
          <p:nvPr/>
        </p:nvSpPr>
        <p:spPr>
          <a:xfrm>
            <a:off x="5330824" y="4147750"/>
            <a:ext cx="3253805" cy="13601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Consulter l'historique de la feuille de temps.</a:t>
            </a:r>
          </a:p>
          <a:p>
            <a:pPr marL="388620" lvl="1" indent="-194310">
              <a:lnSpc>
                <a:spcPts val="2700"/>
              </a:lnSpc>
              <a:buFont typeface="Arial"/>
              <a:buChar char="•"/>
            </a:pPr>
            <a:r>
              <a:rPr lang="en-US" sz="1800" spc="89">
                <a:solidFill>
                  <a:srgbClr val="000000"/>
                </a:solidFill>
                <a:latin typeface="Aileron Regular"/>
              </a:rPr>
              <a:t>Saisir la feuille de temps.</a:t>
            </a:r>
          </a:p>
          <a:p>
            <a:pPr>
              <a:lnSpc>
                <a:spcPts val="2700"/>
              </a:lnSpc>
            </a:pPr>
            <a:endParaRPr lang="en-US" sz="1800" spc="89">
              <a:solidFill>
                <a:srgbClr val="000000"/>
              </a:solidFill>
              <a:latin typeface="Aileron Regular"/>
            </a:endParaRPr>
          </a:p>
        </p:txBody>
      </p:sp>
      <p:sp>
        <p:nvSpPr>
          <p:cNvPr id="15" name="TextBox 15"/>
          <p:cNvSpPr txBox="1"/>
          <p:nvPr/>
        </p:nvSpPr>
        <p:spPr>
          <a:xfrm>
            <a:off x="5330824" y="7293017"/>
            <a:ext cx="3253805" cy="13601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mail à un contact.</a:t>
            </a:r>
          </a:p>
          <a:p>
            <a:pPr marL="388620" lvl="1" indent="-194310" algn="just">
              <a:lnSpc>
                <a:spcPts val="2700"/>
              </a:lnSpc>
              <a:buFont typeface="Arial"/>
              <a:buChar char="•"/>
            </a:pPr>
            <a:r>
              <a:rPr lang="en-US" sz="1800" spc="89">
                <a:solidFill>
                  <a:srgbClr val="000000"/>
                </a:solidFill>
                <a:latin typeface="Aileron Regular"/>
              </a:rPr>
              <a:t>Créer une réunion Microsoft Teams.</a:t>
            </a:r>
          </a:p>
        </p:txBody>
      </p:sp>
      <p:sp>
        <p:nvSpPr>
          <p:cNvPr id="16" name="TextBox 16"/>
          <p:cNvSpPr txBox="1"/>
          <p:nvPr/>
        </p:nvSpPr>
        <p:spPr>
          <a:xfrm>
            <a:off x="13464449" y="7293017"/>
            <a:ext cx="3461055" cy="10172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Créer un ticket.</a:t>
            </a:r>
          </a:p>
          <a:p>
            <a:pPr marL="388620" lvl="1" indent="-194310">
              <a:lnSpc>
                <a:spcPts val="2700"/>
              </a:lnSpc>
              <a:buFont typeface="Arial"/>
              <a:buChar char="•"/>
            </a:pPr>
            <a:r>
              <a:rPr lang="en-US" sz="1800" spc="89">
                <a:solidFill>
                  <a:srgbClr val="000000"/>
                </a:solidFill>
                <a:latin typeface="Aileron Regular"/>
              </a:rPr>
              <a:t>Modifier un ticket.</a:t>
            </a:r>
          </a:p>
          <a:p>
            <a:pPr marL="388620" lvl="1" indent="-194310">
              <a:lnSpc>
                <a:spcPts val="2700"/>
              </a:lnSpc>
              <a:buFont typeface="Arial"/>
              <a:buChar char="•"/>
            </a:pPr>
            <a:r>
              <a:rPr lang="en-US" sz="1800" spc="89">
                <a:solidFill>
                  <a:srgbClr val="000000"/>
                </a:solidFill>
                <a:latin typeface="Aileron Regular"/>
              </a:rPr>
              <a:t>Rechercher un ticket.</a:t>
            </a:r>
          </a:p>
        </p:txBody>
      </p:sp>
      <p:sp>
        <p:nvSpPr>
          <p:cNvPr id="17" name="TextBox 17"/>
          <p:cNvSpPr txBox="1"/>
          <p:nvPr/>
        </p:nvSpPr>
        <p:spPr>
          <a:xfrm>
            <a:off x="6221828" y="3291476"/>
            <a:ext cx="1598613" cy="691343"/>
          </a:xfrm>
          <a:prstGeom prst="rect">
            <a:avLst/>
          </a:prstGeom>
        </p:spPr>
        <p:txBody>
          <a:bodyPr lIns="0" tIns="0" rIns="0" bIns="0" rtlCol="0" anchor="t">
            <a:spAutoFit/>
          </a:bodyPr>
          <a:lstStyle/>
          <a:p>
            <a:pPr>
              <a:lnSpc>
                <a:spcPts val="5880"/>
              </a:lnSpc>
            </a:pPr>
            <a:r>
              <a:rPr lang="en-US" sz="4200" dirty="0">
                <a:solidFill>
                  <a:srgbClr val="9AC026"/>
                </a:solidFill>
                <a:latin typeface="Aileron Regular Bold"/>
              </a:rPr>
              <a:t>Sigma</a:t>
            </a:r>
          </a:p>
        </p:txBody>
      </p:sp>
      <p:sp>
        <p:nvSpPr>
          <p:cNvPr id="18" name="TextBox 18"/>
          <p:cNvSpPr txBox="1"/>
          <p:nvPr/>
        </p:nvSpPr>
        <p:spPr>
          <a:xfrm>
            <a:off x="14059318" y="3291476"/>
            <a:ext cx="1587996" cy="721995"/>
          </a:xfrm>
          <a:prstGeom prst="rect">
            <a:avLst/>
          </a:prstGeom>
        </p:spPr>
        <p:txBody>
          <a:bodyPr lIns="0" tIns="0" rIns="0" bIns="0" rtlCol="0" anchor="t">
            <a:spAutoFit/>
          </a:bodyPr>
          <a:lstStyle/>
          <a:p>
            <a:pPr algn="ctr">
              <a:lnSpc>
                <a:spcPts val="5880"/>
              </a:lnSpc>
            </a:pPr>
            <a:r>
              <a:rPr lang="en-US" sz="4200">
                <a:solidFill>
                  <a:srgbClr val="1B5E20"/>
                </a:solidFill>
                <a:latin typeface="Aileron Regular Bold"/>
              </a:rPr>
              <a:t>Skype</a:t>
            </a:r>
          </a:p>
        </p:txBody>
      </p:sp>
      <p:sp>
        <p:nvSpPr>
          <p:cNvPr id="19" name="TextBox 19"/>
          <p:cNvSpPr txBox="1"/>
          <p:nvPr/>
        </p:nvSpPr>
        <p:spPr>
          <a:xfrm>
            <a:off x="6221828" y="6376899"/>
            <a:ext cx="2332953" cy="691343"/>
          </a:xfrm>
          <a:prstGeom prst="rect">
            <a:avLst/>
          </a:prstGeom>
        </p:spPr>
        <p:txBody>
          <a:bodyPr wrap="square" lIns="0" tIns="0" rIns="0" bIns="0" rtlCol="0" anchor="t">
            <a:spAutoFit/>
          </a:bodyPr>
          <a:lstStyle/>
          <a:p>
            <a:pPr>
              <a:lnSpc>
                <a:spcPts val="5880"/>
              </a:lnSpc>
            </a:pPr>
            <a:r>
              <a:rPr lang="en-US" sz="4200" dirty="0">
                <a:solidFill>
                  <a:srgbClr val="00A33D"/>
                </a:solidFill>
                <a:latin typeface="Aileron Regular Bold"/>
              </a:rPr>
              <a:t>Outlook</a:t>
            </a:r>
          </a:p>
        </p:txBody>
      </p:sp>
      <p:sp>
        <p:nvSpPr>
          <p:cNvPr id="20" name="TextBox 20"/>
          <p:cNvSpPr txBox="1"/>
          <p:nvPr/>
        </p:nvSpPr>
        <p:spPr>
          <a:xfrm>
            <a:off x="14059318" y="6461542"/>
            <a:ext cx="2463138" cy="691343"/>
          </a:xfrm>
          <a:prstGeom prst="rect">
            <a:avLst/>
          </a:prstGeom>
        </p:spPr>
        <p:txBody>
          <a:bodyPr wrap="square" lIns="0" tIns="0" rIns="0" bIns="0" rtlCol="0" anchor="t">
            <a:spAutoFit/>
          </a:bodyPr>
          <a:lstStyle/>
          <a:p>
            <a:pPr>
              <a:lnSpc>
                <a:spcPts val="5880"/>
              </a:lnSpc>
            </a:pPr>
            <a:r>
              <a:rPr lang="en-US" sz="4200" dirty="0">
                <a:solidFill>
                  <a:srgbClr val="008037"/>
                </a:solidFill>
                <a:latin typeface="Aileron Regular Bold"/>
              </a:rPr>
              <a:t>Redmine</a:t>
            </a:r>
          </a:p>
        </p:txBody>
      </p:sp>
      <p:sp>
        <p:nvSpPr>
          <p:cNvPr id="21" name="TextBox 21"/>
          <p:cNvSpPr txBox="1"/>
          <p:nvPr/>
        </p:nvSpPr>
        <p:spPr>
          <a:xfrm>
            <a:off x="1756459" y="9029700"/>
            <a:ext cx="1681659"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Utilisateurs</a:t>
            </a:r>
          </a:p>
        </p:txBody>
      </p:sp>
      <p:sp>
        <p:nvSpPr>
          <p:cNvPr id="22" name="TextBox 22"/>
          <p:cNvSpPr txBox="1"/>
          <p:nvPr/>
        </p:nvSpPr>
        <p:spPr>
          <a:xfrm>
            <a:off x="9893059" y="9029700"/>
            <a:ext cx="3095923"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Applications et outils</a:t>
            </a:r>
          </a:p>
        </p:txBody>
      </p:sp>
      <p:sp>
        <p:nvSpPr>
          <p:cNvPr id="23" name="AutoShape 23"/>
          <p:cNvSpPr/>
          <p:nvPr/>
        </p:nvSpPr>
        <p:spPr>
          <a:xfrm>
            <a:off x="0" y="-8092"/>
            <a:ext cx="3656202" cy="1301806"/>
          </a:xfrm>
          <a:prstGeom prst="rect">
            <a:avLst/>
          </a:prstGeom>
          <a:solidFill>
            <a:srgbClr val="9AC026">
              <a:alpha val="80000"/>
            </a:srgbClr>
          </a:solidFill>
        </p:spPr>
      </p:sp>
      <p:sp>
        <p:nvSpPr>
          <p:cNvPr id="24" name="AutoShape 24"/>
          <p:cNvSpPr/>
          <p:nvPr/>
        </p:nvSpPr>
        <p:spPr>
          <a:xfrm>
            <a:off x="3627627" y="0"/>
            <a:ext cx="3656202" cy="2587428"/>
          </a:xfrm>
          <a:prstGeom prst="rect">
            <a:avLst/>
          </a:prstGeom>
          <a:solidFill>
            <a:srgbClr val="9AC026"/>
          </a:solidFill>
        </p:spPr>
      </p:sp>
      <p:sp>
        <p:nvSpPr>
          <p:cNvPr id="25" name="AutoShape 25"/>
          <p:cNvSpPr/>
          <p:nvPr/>
        </p:nvSpPr>
        <p:spPr>
          <a:xfrm>
            <a:off x="7315899" y="0"/>
            <a:ext cx="3656202" cy="1301806"/>
          </a:xfrm>
          <a:prstGeom prst="rect">
            <a:avLst/>
          </a:prstGeom>
          <a:solidFill>
            <a:srgbClr val="9AC026">
              <a:alpha val="80000"/>
            </a:srgbClr>
          </a:solidFill>
        </p:spPr>
      </p:sp>
      <p:sp>
        <p:nvSpPr>
          <p:cNvPr id="26" name="AutoShape 26"/>
          <p:cNvSpPr/>
          <p:nvPr/>
        </p:nvSpPr>
        <p:spPr>
          <a:xfrm>
            <a:off x="10972101" y="0"/>
            <a:ext cx="3656202" cy="1301806"/>
          </a:xfrm>
          <a:prstGeom prst="rect">
            <a:avLst/>
          </a:prstGeom>
          <a:solidFill>
            <a:srgbClr val="9AC026">
              <a:alpha val="80784"/>
            </a:srgbClr>
          </a:solidFill>
        </p:spPr>
      </p:sp>
      <p:sp>
        <p:nvSpPr>
          <p:cNvPr id="27" name="AutoShape 27"/>
          <p:cNvSpPr/>
          <p:nvPr/>
        </p:nvSpPr>
        <p:spPr>
          <a:xfrm>
            <a:off x="14631798" y="0"/>
            <a:ext cx="3656202" cy="1301806"/>
          </a:xfrm>
          <a:prstGeom prst="rect">
            <a:avLst/>
          </a:prstGeom>
          <a:solidFill>
            <a:srgbClr val="9AC026">
              <a:alpha val="80000"/>
            </a:srgbClr>
          </a:solidFill>
        </p:spPr>
      </p:sp>
      <p:grpSp>
        <p:nvGrpSpPr>
          <p:cNvPr id="28" name="Group 28"/>
          <p:cNvGrpSpPr/>
          <p:nvPr/>
        </p:nvGrpSpPr>
        <p:grpSpPr>
          <a:xfrm rot="5400000">
            <a:off x="2938624" y="468439"/>
            <a:ext cx="1301806" cy="364929"/>
            <a:chOff x="0" y="0"/>
            <a:chExt cx="2038705" cy="571500"/>
          </a:xfrm>
        </p:grpSpPr>
        <p:sp>
          <p:nvSpPr>
            <p:cNvPr id="29" name="Freeform 2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30"/>
          <p:cNvGrpSpPr/>
          <p:nvPr/>
        </p:nvGrpSpPr>
        <p:grpSpPr>
          <a:xfrm rot="5400000">
            <a:off x="6664996" y="468439"/>
            <a:ext cx="1301806" cy="364929"/>
            <a:chOff x="0" y="0"/>
            <a:chExt cx="2038705" cy="571500"/>
          </a:xfrm>
        </p:grpSpPr>
        <p:sp>
          <p:nvSpPr>
            <p:cNvPr id="31" name="Freeform 3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32"/>
          <p:cNvGrpSpPr/>
          <p:nvPr/>
        </p:nvGrpSpPr>
        <p:grpSpPr>
          <a:xfrm rot="5400000">
            <a:off x="10321198" y="468439"/>
            <a:ext cx="1301806" cy="364929"/>
            <a:chOff x="0" y="0"/>
            <a:chExt cx="2038705" cy="571500"/>
          </a:xfrm>
        </p:grpSpPr>
        <p:sp>
          <p:nvSpPr>
            <p:cNvPr id="33" name="Freeform 3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34"/>
          <p:cNvGrpSpPr/>
          <p:nvPr/>
        </p:nvGrpSpPr>
        <p:grpSpPr>
          <a:xfrm rot="5400000">
            <a:off x="13977399" y="468439"/>
            <a:ext cx="1301806" cy="364929"/>
            <a:chOff x="0" y="0"/>
            <a:chExt cx="2038705" cy="571500"/>
          </a:xfrm>
        </p:grpSpPr>
        <p:sp>
          <p:nvSpPr>
            <p:cNvPr id="35" name="Freeform 3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6" name="Picture 36"/>
          <p:cNvPicPr>
            <a:picLocks noChangeAspect="1"/>
          </p:cNvPicPr>
          <p:nvPr/>
        </p:nvPicPr>
        <p:blipFill>
          <a:blip r:embed="rId10"/>
          <a:srcRect/>
          <a:stretch>
            <a:fillRect/>
          </a:stretch>
        </p:blipFill>
        <p:spPr>
          <a:xfrm>
            <a:off x="4877533" y="1450548"/>
            <a:ext cx="1175439" cy="1003531"/>
          </a:xfrm>
          <a:prstGeom prst="rect">
            <a:avLst/>
          </a:prstGeom>
        </p:spPr>
      </p:pic>
      <p:sp>
        <p:nvSpPr>
          <p:cNvPr id="37" name="TextBox 3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8" name="TextBox 3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9" name="TextBox 3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0" name="TextBox 4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1" name="TextBox 4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42" name="Picture 4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43" name="TextBox 4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44" name="TextBox 44"/>
          <p:cNvSpPr txBox="1"/>
          <p:nvPr/>
        </p:nvSpPr>
        <p:spPr>
          <a:xfrm>
            <a:off x="8295782" y="21751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fonctionnels :</a:t>
            </a:r>
          </a:p>
        </p:txBody>
      </p:sp>
      <p:sp>
        <p:nvSpPr>
          <p:cNvPr id="48" name="Slide Number Placeholder 47">
            <a:extLst>
              <a:ext uri="{FF2B5EF4-FFF2-40B4-BE49-F238E27FC236}">
                <a16:creationId xmlns:a16="http://schemas.microsoft.com/office/drawing/2014/main" id="{61CF08DB-92B1-4093-921E-ECFA56111362}"/>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7" name="TextBox 1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8" name="TextBox 1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9" name="TextBox 1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23" name="TextBox 2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24" name="TextBox 24"/>
          <p:cNvSpPr txBox="1"/>
          <p:nvPr/>
        </p:nvSpPr>
        <p:spPr>
          <a:xfrm>
            <a:off x="8322545" y="22132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non fonctionnels :</a:t>
            </a:r>
          </a:p>
        </p:txBody>
      </p:sp>
      <p:grpSp>
        <p:nvGrpSpPr>
          <p:cNvPr id="25" name="Group 25"/>
          <p:cNvGrpSpPr/>
          <p:nvPr/>
        </p:nvGrpSpPr>
        <p:grpSpPr>
          <a:xfrm rot="-5400000">
            <a:off x="8419189" y="4752720"/>
            <a:ext cx="1754302" cy="156360"/>
            <a:chOff x="0" y="0"/>
            <a:chExt cx="6904743" cy="635000"/>
          </a:xfrm>
        </p:grpSpPr>
        <p:sp>
          <p:nvSpPr>
            <p:cNvPr id="26" name="Freeform 26"/>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3EDAD8"/>
            </a:solidFill>
          </p:spPr>
        </p:sp>
      </p:grpSp>
      <p:grpSp>
        <p:nvGrpSpPr>
          <p:cNvPr id="27" name="Group 27"/>
          <p:cNvGrpSpPr/>
          <p:nvPr/>
        </p:nvGrpSpPr>
        <p:grpSpPr>
          <a:xfrm rot="-5400000">
            <a:off x="8419189" y="8206004"/>
            <a:ext cx="1754302" cy="156360"/>
            <a:chOff x="0" y="0"/>
            <a:chExt cx="6904743" cy="635000"/>
          </a:xfrm>
        </p:grpSpPr>
        <p:sp>
          <p:nvSpPr>
            <p:cNvPr id="28" name="Freeform 28"/>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2C92D5"/>
            </a:solidFill>
          </p:spPr>
        </p:sp>
      </p:grpSp>
      <p:grpSp>
        <p:nvGrpSpPr>
          <p:cNvPr id="29" name="Group 29"/>
          <p:cNvGrpSpPr/>
          <p:nvPr/>
        </p:nvGrpSpPr>
        <p:grpSpPr>
          <a:xfrm>
            <a:off x="5229058" y="5670402"/>
            <a:ext cx="8160642" cy="1768146"/>
            <a:chOff x="0" y="0"/>
            <a:chExt cx="5049317" cy="1106170"/>
          </a:xfrm>
        </p:grpSpPr>
        <p:sp>
          <p:nvSpPr>
            <p:cNvPr id="30" name="Freeform 30"/>
            <p:cNvSpPr/>
            <p:nvPr/>
          </p:nvSpPr>
          <p:spPr>
            <a:xfrm>
              <a:off x="0" y="0"/>
              <a:ext cx="5050587" cy="1107440"/>
            </a:xfrm>
            <a:custGeom>
              <a:avLst/>
              <a:gdLst/>
              <a:ahLst/>
              <a:cxnLst/>
              <a:rect l="l" t="t" r="r" b="b"/>
              <a:pathLst>
                <a:path w="5050587" h="1107440">
                  <a:moveTo>
                    <a:pt x="4496867" y="45720"/>
                  </a:moveTo>
                  <a:cubicBezTo>
                    <a:pt x="4776267" y="45720"/>
                    <a:pt x="5003597" y="273050"/>
                    <a:pt x="5003597" y="552450"/>
                  </a:cubicBezTo>
                  <a:cubicBezTo>
                    <a:pt x="5003597" y="831850"/>
                    <a:pt x="4776267" y="1059180"/>
                    <a:pt x="4496867" y="1059180"/>
                  </a:cubicBezTo>
                  <a:lnTo>
                    <a:pt x="553720" y="1059180"/>
                  </a:lnTo>
                  <a:cubicBezTo>
                    <a:pt x="274320" y="1059180"/>
                    <a:pt x="46990" y="831850"/>
                    <a:pt x="46990" y="552450"/>
                  </a:cubicBezTo>
                  <a:cubicBezTo>
                    <a:pt x="46990" y="273050"/>
                    <a:pt x="274320" y="45720"/>
                    <a:pt x="553720" y="45720"/>
                  </a:cubicBezTo>
                  <a:lnTo>
                    <a:pt x="4496867" y="45720"/>
                  </a:lnTo>
                  <a:moveTo>
                    <a:pt x="4496867" y="0"/>
                  </a:moveTo>
                  <a:lnTo>
                    <a:pt x="553720" y="0"/>
                  </a:lnTo>
                  <a:cubicBezTo>
                    <a:pt x="247650" y="0"/>
                    <a:pt x="0" y="247650"/>
                    <a:pt x="0" y="553720"/>
                  </a:cubicBezTo>
                  <a:cubicBezTo>
                    <a:pt x="0" y="859790"/>
                    <a:pt x="247650" y="1107440"/>
                    <a:pt x="553720" y="1107440"/>
                  </a:cubicBezTo>
                  <a:lnTo>
                    <a:pt x="4496867" y="1107440"/>
                  </a:lnTo>
                  <a:cubicBezTo>
                    <a:pt x="4802937" y="1107440"/>
                    <a:pt x="5050587" y="859790"/>
                    <a:pt x="5050587" y="553720"/>
                  </a:cubicBezTo>
                  <a:cubicBezTo>
                    <a:pt x="5049317" y="247650"/>
                    <a:pt x="4801667" y="0"/>
                    <a:pt x="4496867" y="0"/>
                  </a:cubicBezTo>
                  <a:close/>
                </a:path>
              </a:pathLst>
            </a:custGeom>
            <a:solidFill>
              <a:srgbClr val="37C9EF"/>
            </a:solidFill>
          </p:spPr>
        </p:sp>
      </p:grpSp>
      <p:grpSp>
        <p:nvGrpSpPr>
          <p:cNvPr id="31" name="Group 31"/>
          <p:cNvGrpSpPr/>
          <p:nvPr/>
        </p:nvGrpSpPr>
        <p:grpSpPr>
          <a:xfrm>
            <a:off x="4450290" y="8560668"/>
            <a:ext cx="4240320" cy="1181136"/>
            <a:chOff x="0" y="0"/>
            <a:chExt cx="3898959" cy="1112520"/>
          </a:xfrm>
        </p:grpSpPr>
        <p:sp>
          <p:nvSpPr>
            <p:cNvPr id="32" name="Freeform 32"/>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2C92D5"/>
            </a:solidFill>
          </p:spPr>
        </p:sp>
        <p:sp>
          <p:nvSpPr>
            <p:cNvPr id="33" name="Freeform 33"/>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4" name="Group 34"/>
          <p:cNvGrpSpPr/>
          <p:nvPr/>
        </p:nvGrpSpPr>
        <p:grpSpPr>
          <a:xfrm rot="-10800000">
            <a:off x="9928148" y="3389974"/>
            <a:ext cx="4700155" cy="1181136"/>
            <a:chOff x="0" y="0"/>
            <a:chExt cx="4321776" cy="1112520"/>
          </a:xfrm>
        </p:grpSpPr>
        <p:sp>
          <p:nvSpPr>
            <p:cNvPr id="35" name="Freeform 35"/>
            <p:cNvSpPr/>
            <p:nvPr/>
          </p:nvSpPr>
          <p:spPr>
            <a:xfrm>
              <a:off x="0" y="0"/>
              <a:ext cx="4321776" cy="1113790"/>
            </a:xfrm>
            <a:custGeom>
              <a:avLst/>
              <a:gdLst/>
              <a:ahLst/>
              <a:cxnLst/>
              <a:rect l="l" t="t" r="r" b="b"/>
              <a:pathLst>
                <a:path w="4321776" h="1113790">
                  <a:moveTo>
                    <a:pt x="3769326" y="0"/>
                  </a:moveTo>
                  <a:lnTo>
                    <a:pt x="553720" y="0"/>
                  </a:lnTo>
                  <a:cubicBezTo>
                    <a:pt x="247650" y="0"/>
                    <a:pt x="0" y="247650"/>
                    <a:pt x="0" y="553720"/>
                  </a:cubicBezTo>
                  <a:cubicBezTo>
                    <a:pt x="0" y="859790"/>
                    <a:pt x="247650" y="1107440"/>
                    <a:pt x="553720" y="1107440"/>
                  </a:cubicBezTo>
                  <a:lnTo>
                    <a:pt x="3769326" y="1113790"/>
                  </a:lnTo>
                  <a:lnTo>
                    <a:pt x="4321776" y="558800"/>
                  </a:lnTo>
                  <a:lnTo>
                    <a:pt x="3769326" y="0"/>
                  </a:lnTo>
                  <a:close/>
                </a:path>
              </a:pathLst>
            </a:custGeom>
            <a:solidFill>
              <a:srgbClr val="3EDAD8"/>
            </a:solidFill>
          </p:spPr>
        </p:sp>
        <p:sp>
          <p:nvSpPr>
            <p:cNvPr id="36" name="Freeform 36"/>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7" name="Group 37"/>
          <p:cNvGrpSpPr/>
          <p:nvPr/>
        </p:nvGrpSpPr>
        <p:grpSpPr>
          <a:xfrm>
            <a:off x="4450290" y="3389974"/>
            <a:ext cx="4240320" cy="1181136"/>
            <a:chOff x="0" y="0"/>
            <a:chExt cx="3898959" cy="1112520"/>
          </a:xfrm>
        </p:grpSpPr>
        <p:sp>
          <p:nvSpPr>
            <p:cNvPr id="38" name="Freeform 38"/>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86EAE9"/>
            </a:solidFill>
          </p:spPr>
        </p:sp>
        <p:sp>
          <p:nvSpPr>
            <p:cNvPr id="39" name="Freeform 39"/>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40" name="Group 40"/>
          <p:cNvGrpSpPr/>
          <p:nvPr/>
        </p:nvGrpSpPr>
        <p:grpSpPr>
          <a:xfrm rot="-10800000">
            <a:off x="9928148" y="8560668"/>
            <a:ext cx="4240320" cy="1181136"/>
            <a:chOff x="0" y="0"/>
            <a:chExt cx="3898959" cy="1112520"/>
          </a:xfrm>
        </p:grpSpPr>
        <p:sp>
          <p:nvSpPr>
            <p:cNvPr id="41" name="Freeform 41"/>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13538A"/>
            </a:solidFill>
          </p:spPr>
        </p:sp>
        <p:sp>
          <p:nvSpPr>
            <p:cNvPr id="42" name="Freeform 42"/>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pic>
        <p:nvPicPr>
          <p:cNvPr id="43" name="Picture 43"/>
          <p:cNvPicPr>
            <a:picLocks noChangeAspect="1"/>
          </p:cNvPicPr>
          <p:nvPr/>
        </p:nvPicPr>
        <p:blipFill>
          <a:blip r:embed="rId4"/>
          <a:srcRect/>
          <a:stretch>
            <a:fillRect/>
          </a:stretch>
        </p:blipFill>
        <p:spPr>
          <a:xfrm>
            <a:off x="4800303" y="3703752"/>
            <a:ext cx="551165" cy="582473"/>
          </a:xfrm>
          <a:prstGeom prst="rect">
            <a:avLst/>
          </a:prstGeom>
        </p:spPr>
      </p:pic>
      <p:pic>
        <p:nvPicPr>
          <p:cNvPr id="44" name="Picture 44"/>
          <p:cNvPicPr>
            <a:picLocks noChangeAspect="1"/>
          </p:cNvPicPr>
          <p:nvPr/>
        </p:nvPicPr>
        <p:blipFill>
          <a:blip r:embed="rId5"/>
          <a:srcRect/>
          <a:stretch>
            <a:fillRect/>
          </a:stretch>
        </p:blipFill>
        <p:spPr>
          <a:xfrm>
            <a:off x="13723747" y="3770222"/>
            <a:ext cx="544183" cy="435347"/>
          </a:xfrm>
          <a:prstGeom prst="rect">
            <a:avLst/>
          </a:prstGeom>
        </p:spPr>
      </p:pic>
      <p:pic>
        <p:nvPicPr>
          <p:cNvPr id="45" name="Picture 45"/>
          <p:cNvPicPr>
            <a:picLocks noChangeAspect="1"/>
          </p:cNvPicPr>
          <p:nvPr/>
        </p:nvPicPr>
        <p:blipFill>
          <a:blip r:embed="rId6"/>
          <a:srcRect/>
          <a:stretch>
            <a:fillRect/>
          </a:stretch>
        </p:blipFill>
        <p:spPr>
          <a:xfrm>
            <a:off x="4820922" y="8871764"/>
            <a:ext cx="505301" cy="579142"/>
          </a:xfrm>
          <a:prstGeom prst="rect">
            <a:avLst/>
          </a:prstGeom>
        </p:spPr>
      </p:pic>
      <p:pic>
        <p:nvPicPr>
          <p:cNvPr id="46" name="Picture 46"/>
          <p:cNvPicPr>
            <a:picLocks noChangeAspect="1"/>
          </p:cNvPicPr>
          <p:nvPr/>
        </p:nvPicPr>
        <p:blipFill>
          <a:blip r:embed="rId7"/>
          <a:srcRect/>
          <a:stretch>
            <a:fillRect/>
          </a:stretch>
        </p:blipFill>
        <p:spPr>
          <a:xfrm>
            <a:off x="13225829" y="8822408"/>
            <a:ext cx="657655" cy="657655"/>
          </a:xfrm>
          <a:prstGeom prst="rect">
            <a:avLst/>
          </a:prstGeom>
        </p:spPr>
      </p:pic>
      <p:sp>
        <p:nvSpPr>
          <p:cNvPr id="47" name="TextBox 47"/>
          <p:cNvSpPr txBox="1"/>
          <p:nvPr/>
        </p:nvSpPr>
        <p:spPr>
          <a:xfrm>
            <a:off x="6404363" y="6369294"/>
            <a:ext cx="5810032" cy="398937"/>
          </a:xfrm>
          <a:prstGeom prst="rect">
            <a:avLst/>
          </a:prstGeom>
        </p:spPr>
        <p:txBody>
          <a:bodyPr lIns="0" tIns="0" rIns="0" bIns="0" rtlCol="0" anchor="t">
            <a:spAutoFit/>
          </a:bodyPr>
          <a:lstStyle/>
          <a:p>
            <a:pPr marL="0" lvl="0" indent="0" algn="ctr">
              <a:lnSpc>
                <a:spcPts val="3095"/>
              </a:lnSpc>
            </a:pPr>
            <a:r>
              <a:rPr lang="en-US" sz="2814" spc="84">
                <a:solidFill>
                  <a:srgbClr val="191919"/>
                </a:solidFill>
                <a:latin typeface="Aileron Regular Bold"/>
              </a:rPr>
              <a:t>BESOINS NON FONCTIONNELS</a:t>
            </a:r>
          </a:p>
        </p:txBody>
      </p:sp>
      <p:sp>
        <p:nvSpPr>
          <p:cNvPr id="48" name="TextBox 48"/>
          <p:cNvSpPr txBox="1"/>
          <p:nvPr/>
        </p:nvSpPr>
        <p:spPr>
          <a:xfrm>
            <a:off x="5819576" y="3654353"/>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Fiabilité</a:t>
            </a:r>
          </a:p>
        </p:txBody>
      </p:sp>
      <p:sp>
        <p:nvSpPr>
          <p:cNvPr id="49" name="TextBox 49"/>
          <p:cNvSpPr txBox="1"/>
          <p:nvPr/>
        </p:nvSpPr>
        <p:spPr>
          <a:xfrm>
            <a:off x="5819576"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Efficacité</a:t>
            </a:r>
          </a:p>
        </p:txBody>
      </p:sp>
      <p:sp>
        <p:nvSpPr>
          <p:cNvPr id="50" name="TextBox 50"/>
          <p:cNvSpPr txBox="1"/>
          <p:nvPr/>
        </p:nvSpPr>
        <p:spPr>
          <a:xfrm>
            <a:off x="10344699" y="3494026"/>
            <a:ext cx="3209957" cy="966965"/>
          </a:xfrm>
          <a:prstGeom prst="rect">
            <a:avLst/>
          </a:prstGeom>
        </p:spPr>
        <p:txBody>
          <a:bodyPr lIns="0" tIns="0" rIns="0" bIns="0" rtlCol="0" anchor="t">
            <a:spAutoFit/>
          </a:bodyPr>
          <a:lstStyle/>
          <a:p>
            <a:pPr algn="ctr">
              <a:lnSpc>
                <a:spcPts val="3896"/>
              </a:lnSpc>
            </a:pPr>
            <a:r>
              <a:rPr lang="en-US" sz="2597">
                <a:solidFill>
                  <a:srgbClr val="FFFFFF"/>
                </a:solidFill>
                <a:latin typeface="Aileron Regular"/>
              </a:rPr>
              <a:t>Ergonomie et bon IHM</a:t>
            </a:r>
          </a:p>
        </p:txBody>
      </p:sp>
      <p:sp>
        <p:nvSpPr>
          <p:cNvPr id="51" name="TextBox 51"/>
          <p:cNvSpPr txBox="1"/>
          <p:nvPr/>
        </p:nvSpPr>
        <p:spPr>
          <a:xfrm>
            <a:off x="10958511"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Sécurité</a:t>
            </a:r>
          </a:p>
        </p:txBody>
      </p:sp>
      <p:sp>
        <p:nvSpPr>
          <p:cNvPr id="55" name="Slide Number Placeholder 54">
            <a:extLst>
              <a:ext uri="{FF2B5EF4-FFF2-40B4-BE49-F238E27FC236}">
                <a16:creationId xmlns:a16="http://schemas.microsoft.com/office/drawing/2014/main" id="{56103412-DAAF-4587-9CFC-2BC161F37AF4}"/>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a:stretch>
            <a:fillRect/>
          </a:stretch>
        </p:blipFill>
        <p:spPr>
          <a:xfrm>
            <a:off x="3407062" y="2871819"/>
            <a:ext cx="12082776" cy="7182758"/>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25" name="TextBox 25"/>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29" name="Slide Number Placeholder 28">
            <a:extLst>
              <a:ext uri="{FF2B5EF4-FFF2-40B4-BE49-F238E27FC236}">
                <a16:creationId xmlns:a16="http://schemas.microsoft.com/office/drawing/2014/main" id="{581EF8B8-49C0-4DAB-B1D1-42ADF0559300}"/>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4"/>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5"/>
          <a:srcRect/>
          <a:stretch>
            <a:fillRect/>
          </a:stretch>
        </p:blipFill>
        <p:spPr>
          <a:xfrm>
            <a:off x="12747714" y="2454078"/>
            <a:ext cx="5330122" cy="3168558"/>
          </a:xfrm>
          <a:prstGeom prst="rect">
            <a:avLst/>
          </a:prstGeom>
        </p:spPr>
      </p:pic>
      <p:grpSp>
        <p:nvGrpSpPr>
          <p:cNvPr id="18" name="Group 18"/>
          <p:cNvGrpSpPr/>
          <p:nvPr/>
        </p:nvGrpSpPr>
        <p:grpSpPr>
          <a:xfrm rot="5400000">
            <a:off x="13579614" y="4922989"/>
            <a:ext cx="2778262" cy="253564"/>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6034674" y="2950804"/>
            <a:ext cx="2081262" cy="1160099"/>
            <a:chOff x="0" y="0"/>
            <a:chExt cx="2080112" cy="1159458"/>
          </a:xfrm>
        </p:grpSpPr>
        <p:sp>
          <p:nvSpPr>
            <p:cNvPr id="21" name="Freeform 21"/>
            <p:cNvSpPr/>
            <p:nvPr/>
          </p:nvSpPr>
          <p:spPr>
            <a:xfrm>
              <a:off x="0" y="0"/>
              <a:ext cx="2080112" cy="1159458"/>
            </a:xfrm>
            <a:custGeom>
              <a:avLst/>
              <a:gdLst/>
              <a:ahLst/>
              <a:cxnLst/>
              <a:rect l="l" t="t" r="r" b="b"/>
              <a:pathLst>
                <a:path w="2080112" h="1159458">
                  <a:moveTo>
                    <a:pt x="0" y="0"/>
                  </a:moveTo>
                  <a:lnTo>
                    <a:pt x="0" y="1159458"/>
                  </a:lnTo>
                  <a:lnTo>
                    <a:pt x="2080112" y="1159458"/>
                  </a:lnTo>
                  <a:lnTo>
                    <a:pt x="2080112" y="0"/>
                  </a:lnTo>
                  <a:lnTo>
                    <a:pt x="0" y="0"/>
                  </a:lnTo>
                  <a:close/>
                  <a:moveTo>
                    <a:pt x="2019152" y="1098498"/>
                  </a:moveTo>
                  <a:lnTo>
                    <a:pt x="59690" y="1098498"/>
                  </a:lnTo>
                  <a:lnTo>
                    <a:pt x="59690" y="59690"/>
                  </a:lnTo>
                  <a:lnTo>
                    <a:pt x="2019152" y="59690"/>
                  </a:lnTo>
                  <a:lnTo>
                    <a:pt x="2019152" y="1098498"/>
                  </a:lnTo>
                  <a:close/>
                </a:path>
              </a:pathLst>
            </a:custGeom>
            <a:solidFill>
              <a:srgbClr val="EE243F"/>
            </a:solidFill>
          </p:spPr>
        </p:sp>
      </p:grpSp>
      <p:grpSp>
        <p:nvGrpSpPr>
          <p:cNvPr id="22" name="Group 22"/>
          <p:cNvGrpSpPr/>
          <p:nvPr/>
        </p:nvGrpSpPr>
        <p:grpSpPr>
          <a:xfrm>
            <a:off x="14968744" y="3529924"/>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30542" y="5344203"/>
            <a:ext cx="1935969" cy="415333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sp>
      <p:pic>
        <p:nvPicPr>
          <p:cNvPr id="27" name="Picture 27"/>
          <p:cNvPicPr>
            <a:picLocks noChangeAspect="1"/>
          </p:cNvPicPr>
          <p:nvPr/>
        </p:nvPicPr>
        <p:blipFill>
          <a:blip r:embed="rId6"/>
          <a:srcRect l="1564" r="1564"/>
          <a:stretch>
            <a:fillRect/>
          </a:stretch>
        </p:blipFill>
        <p:spPr>
          <a:xfrm>
            <a:off x="457200" y="6438900"/>
            <a:ext cx="12186882" cy="2868424"/>
          </a:xfrm>
          <a:prstGeom prst="rect">
            <a:avLst/>
          </a:prstGeom>
        </p:spPr>
      </p:pic>
      <p:sp>
        <p:nvSpPr>
          <p:cNvPr id="28" name="TextBox 2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9" name="TextBox 29"/>
          <p:cNvSpPr txBox="1"/>
          <p:nvPr/>
        </p:nvSpPr>
        <p:spPr>
          <a:xfrm>
            <a:off x="724860" y="3110150"/>
            <a:ext cx="10222102" cy="526234"/>
          </a:xfrm>
          <a:prstGeom prst="rect">
            <a:avLst/>
          </a:prstGeom>
        </p:spPr>
        <p:txBody>
          <a:bodyPr wrap="square" lIns="0" tIns="0" rIns="0" bIns="0" rtlCol="0" anchor="t">
            <a:spAutoFit/>
          </a:bodyPr>
          <a:lstStyle/>
          <a:p>
            <a:pPr marL="859790" lvl="1" indent="-514350">
              <a:lnSpc>
                <a:spcPts val="4480"/>
              </a:lnSpc>
              <a:buFont typeface="+mj-lt"/>
              <a:buAutoNum type="arabicPeriod"/>
            </a:pPr>
            <a:r>
              <a:rPr lang="en-US" sz="3200" dirty="0">
                <a:solidFill>
                  <a:srgbClr val="2C92D5"/>
                </a:solidFill>
                <a:latin typeface="Arimo"/>
              </a:rPr>
              <a:t>   </a:t>
            </a:r>
            <a:r>
              <a:rPr lang="en-US" sz="3200" dirty="0" err="1">
                <a:solidFill>
                  <a:srgbClr val="2C92D5"/>
                </a:solidFill>
                <a:latin typeface="Arimo"/>
              </a:rPr>
              <a:t>Moteur</a:t>
            </a:r>
            <a:r>
              <a:rPr lang="en-US" sz="3200" dirty="0">
                <a:solidFill>
                  <a:srgbClr val="2C92D5"/>
                </a:solidFill>
                <a:latin typeface="Arimo"/>
              </a:rPr>
              <a:t> de </a:t>
            </a:r>
            <a:r>
              <a:rPr lang="en-US" sz="3200" dirty="0" err="1">
                <a:solidFill>
                  <a:srgbClr val="2C92D5"/>
                </a:solidFill>
                <a:latin typeface="Arimo"/>
              </a:rPr>
              <a:t>traitement</a:t>
            </a:r>
            <a:r>
              <a:rPr lang="en-US" sz="3200" dirty="0">
                <a:solidFill>
                  <a:srgbClr val="2C92D5"/>
                </a:solidFill>
                <a:latin typeface="Arimo"/>
              </a:rPr>
              <a:t> de </a:t>
            </a:r>
            <a:r>
              <a:rPr lang="en-US" sz="3200" dirty="0" err="1">
                <a:solidFill>
                  <a:srgbClr val="2C92D5"/>
                </a:solidFill>
                <a:latin typeface="Arimo"/>
              </a:rPr>
              <a:t>langage</a:t>
            </a:r>
            <a:r>
              <a:rPr lang="en-US" sz="3200" dirty="0">
                <a:solidFill>
                  <a:srgbClr val="2C92D5"/>
                </a:solidFill>
                <a:latin typeface="Arimo"/>
              </a:rPr>
              <a:t> naturel</a:t>
            </a:r>
          </a:p>
        </p:txBody>
      </p:sp>
      <p:sp>
        <p:nvSpPr>
          <p:cNvPr id="30" name="TextBox 3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1" name="TextBox 3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2" name="TextBox 3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3" name="TextBox 3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4" name="TextBox 34"/>
          <p:cNvSpPr txBox="1"/>
          <p:nvPr/>
        </p:nvSpPr>
        <p:spPr>
          <a:xfrm>
            <a:off x="1011126" y="3933582"/>
            <a:ext cx="10784649" cy="2021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Un domaine multidisciplinaire impliquant la linguistique, l’informatique et l ’intelligence artificielle.</a:t>
            </a:r>
          </a:p>
          <a:p>
            <a:pPr marL="561340" lvl="1" indent="-280670" algn="just">
              <a:lnSpc>
                <a:spcPts val="4030"/>
              </a:lnSpc>
              <a:buFont typeface="Arial"/>
              <a:buChar char="•"/>
            </a:pPr>
            <a:r>
              <a:rPr lang="en-US" sz="2600">
                <a:solidFill>
                  <a:srgbClr val="000000"/>
                </a:solidFill>
                <a:latin typeface="Arimo"/>
              </a:rPr>
              <a:t>Vise à créer des outils de traitement de la langue naturelle pour diverses applications.</a:t>
            </a:r>
          </a:p>
        </p:txBody>
      </p:sp>
      <p:pic>
        <p:nvPicPr>
          <p:cNvPr id="35" name="Picture 35"/>
          <p:cNvPicPr>
            <a:picLocks noChangeAspect="1"/>
          </p:cNvPicPr>
          <p:nvPr/>
        </p:nvPicPr>
        <p:blipFill>
          <a:blip r:embed="rId3">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39" name="Picture 38">
            <a:extLst>
              <a:ext uri="{FF2B5EF4-FFF2-40B4-BE49-F238E27FC236}">
                <a16:creationId xmlns:a16="http://schemas.microsoft.com/office/drawing/2014/main" id="{296BA425-B3BF-48BA-95F7-23DC7116ADCB}"/>
              </a:ext>
            </a:extLst>
          </p:cNvPr>
          <p:cNvPicPr>
            <a:picLocks noChangeAspect="1"/>
          </p:cNvPicPr>
          <p:nvPr/>
        </p:nvPicPr>
        <p:blipFill rotWithShape="1">
          <a:blip r:embed="rId7">
            <a:extLst>
              <a:ext uri="{28A0092B-C50C-407E-A947-70E740481C1C}">
                <a14:useLocalDpi xmlns:a14="http://schemas.microsoft.com/office/drawing/2010/main" val="0"/>
              </a:ext>
            </a:extLst>
          </a:blip>
          <a:srcRect l="59000" t="22089" r="116" b="51522"/>
          <a:stretch/>
        </p:blipFill>
        <p:spPr>
          <a:xfrm>
            <a:off x="13112905" y="6577449"/>
            <a:ext cx="3962400" cy="1464261"/>
          </a:xfrm>
          <a:prstGeom prst="rect">
            <a:avLst/>
          </a:prstGeom>
        </p:spPr>
      </p:pic>
      <p:sp>
        <p:nvSpPr>
          <p:cNvPr id="40" name="Slide Number Placeholder 39">
            <a:extLst>
              <a:ext uri="{FF2B5EF4-FFF2-40B4-BE49-F238E27FC236}">
                <a16:creationId xmlns:a16="http://schemas.microsoft.com/office/drawing/2014/main" id="{95BCA9ED-0D65-4535-BB58-D78ECB18D053}"/>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4114376" y="5237061"/>
            <a:ext cx="1689687" cy="253564"/>
            <a:chOff x="0" y="0"/>
            <a:chExt cx="2332744" cy="429260"/>
          </a:xfrm>
        </p:grpSpPr>
        <p:sp>
          <p:nvSpPr>
            <p:cNvPr id="19" name="Freeform 19"/>
            <p:cNvSpPr/>
            <p:nvPr/>
          </p:nvSpPr>
          <p:spPr>
            <a:xfrm>
              <a:off x="0" y="-5080"/>
              <a:ext cx="2332744" cy="434340"/>
            </a:xfrm>
            <a:custGeom>
              <a:avLst/>
              <a:gdLst/>
              <a:ahLst/>
              <a:cxnLst/>
              <a:rect l="l" t="t" r="r" b="b"/>
              <a:pathLst>
                <a:path w="2332744" h="434340">
                  <a:moveTo>
                    <a:pt x="2314964" y="187960"/>
                  </a:moveTo>
                  <a:lnTo>
                    <a:pt x="2053344" y="11430"/>
                  </a:lnTo>
                  <a:cubicBezTo>
                    <a:pt x="2035564" y="0"/>
                    <a:pt x="2012704" y="3810"/>
                    <a:pt x="2000004" y="21590"/>
                  </a:cubicBezTo>
                  <a:cubicBezTo>
                    <a:pt x="1988574" y="39370"/>
                    <a:pt x="1992384" y="62230"/>
                    <a:pt x="2010164" y="74930"/>
                  </a:cubicBezTo>
                  <a:lnTo>
                    <a:pt x="2168914" y="181610"/>
                  </a:lnTo>
                  <a:lnTo>
                    <a:pt x="0" y="181610"/>
                  </a:lnTo>
                  <a:lnTo>
                    <a:pt x="0" y="257810"/>
                  </a:lnTo>
                  <a:lnTo>
                    <a:pt x="2168914" y="257810"/>
                  </a:lnTo>
                  <a:lnTo>
                    <a:pt x="2010164" y="364490"/>
                  </a:lnTo>
                  <a:cubicBezTo>
                    <a:pt x="1992384" y="375920"/>
                    <a:pt x="1988574" y="400050"/>
                    <a:pt x="2000004" y="417830"/>
                  </a:cubicBezTo>
                  <a:cubicBezTo>
                    <a:pt x="2007624" y="429260"/>
                    <a:pt x="2019054" y="434340"/>
                    <a:pt x="2031754" y="434340"/>
                  </a:cubicBezTo>
                  <a:cubicBezTo>
                    <a:pt x="2039374" y="434340"/>
                    <a:pt x="2046994" y="431800"/>
                    <a:pt x="2053344" y="427990"/>
                  </a:cubicBezTo>
                  <a:lnTo>
                    <a:pt x="2316234" y="251460"/>
                  </a:lnTo>
                  <a:cubicBezTo>
                    <a:pt x="2326394" y="243840"/>
                    <a:pt x="2332744" y="232410"/>
                    <a:pt x="2332744" y="219710"/>
                  </a:cubicBezTo>
                  <a:cubicBezTo>
                    <a:pt x="2332744" y="207010"/>
                    <a:pt x="2326394" y="195580"/>
                    <a:pt x="2314964" y="187960"/>
                  </a:cubicBezTo>
                  <a:close/>
                </a:path>
              </a:pathLst>
            </a:custGeom>
            <a:solidFill>
              <a:srgbClr val="EE243F"/>
            </a:solidFill>
          </p:spPr>
        </p:sp>
      </p:grpSp>
      <p:grpSp>
        <p:nvGrpSpPr>
          <p:cNvPr id="20" name="Group 20"/>
          <p:cNvGrpSpPr/>
          <p:nvPr/>
        </p:nvGrpSpPr>
        <p:grpSpPr>
          <a:xfrm>
            <a:off x="15996574" y="3983401"/>
            <a:ext cx="2081262" cy="1071199"/>
            <a:chOff x="0" y="0"/>
            <a:chExt cx="2080112" cy="1070607"/>
          </a:xfrm>
        </p:grpSpPr>
        <p:sp>
          <p:nvSpPr>
            <p:cNvPr id="21" name="Freeform 21"/>
            <p:cNvSpPr/>
            <p:nvPr/>
          </p:nvSpPr>
          <p:spPr>
            <a:xfrm>
              <a:off x="0" y="0"/>
              <a:ext cx="2080112" cy="1070607"/>
            </a:xfrm>
            <a:custGeom>
              <a:avLst/>
              <a:gdLst/>
              <a:ahLst/>
              <a:cxnLst/>
              <a:rect l="l" t="t" r="r" b="b"/>
              <a:pathLst>
                <a:path w="2080112" h="1070607">
                  <a:moveTo>
                    <a:pt x="0" y="0"/>
                  </a:moveTo>
                  <a:lnTo>
                    <a:pt x="0" y="1070607"/>
                  </a:lnTo>
                  <a:lnTo>
                    <a:pt x="2080112" y="1070607"/>
                  </a:lnTo>
                  <a:lnTo>
                    <a:pt x="2080112" y="0"/>
                  </a:lnTo>
                  <a:lnTo>
                    <a:pt x="0" y="0"/>
                  </a:lnTo>
                  <a:close/>
                  <a:moveTo>
                    <a:pt x="2019152" y="1009647"/>
                  </a:moveTo>
                  <a:lnTo>
                    <a:pt x="59690" y="1009647"/>
                  </a:lnTo>
                  <a:lnTo>
                    <a:pt x="59690" y="59690"/>
                  </a:lnTo>
                  <a:lnTo>
                    <a:pt x="2019152" y="59690"/>
                  </a:lnTo>
                  <a:lnTo>
                    <a:pt x="2019152" y="1009647"/>
                  </a:lnTo>
                  <a:close/>
                </a:path>
              </a:pathLst>
            </a:custGeom>
            <a:solidFill>
              <a:srgbClr val="EE243F"/>
            </a:solidFill>
          </p:spPr>
        </p:sp>
      </p:grpSp>
      <p:grpSp>
        <p:nvGrpSpPr>
          <p:cNvPr id="22" name="Group 22"/>
          <p:cNvGrpSpPr/>
          <p:nvPr/>
        </p:nvGrpSpPr>
        <p:grpSpPr>
          <a:xfrm>
            <a:off x="14930644" y="4369180"/>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62993" y="4910754"/>
            <a:ext cx="2217472" cy="481334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txBody>
          <a:bodyPr/>
          <a:lstStyle/>
          <a:p>
            <a:endParaRPr lang="fr-FR" dirty="0"/>
          </a:p>
        </p:txBody>
      </p:sp>
      <p:pic>
        <p:nvPicPr>
          <p:cNvPr id="27" name="Picture 27"/>
          <p:cNvPicPr>
            <a:picLocks noChangeAspect="1"/>
          </p:cNvPicPr>
          <p:nvPr/>
        </p:nvPicPr>
        <p:blipFill>
          <a:blip r:embed="rId5"/>
          <a:srcRect/>
          <a:stretch>
            <a:fillRect/>
          </a:stretch>
        </p:blipFill>
        <p:spPr>
          <a:xfrm>
            <a:off x="245165" y="6208687"/>
            <a:ext cx="5807807" cy="3244288"/>
          </a:xfrm>
          <a:prstGeom prst="rect">
            <a:avLst/>
          </a:prstGeom>
        </p:spPr>
      </p:pic>
      <p:pic>
        <p:nvPicPr>
          <p:cNvPr id="28" name="Picture 28"/>
          <p:cNvPicPr>
            <a:picLocks noChangeAspect="1"/>
          </p:cNvPicPr>
          <p:nvPr/>
        </p:nvPicPr>
        <p:blipFill>
          <a:blip r:embed="rId6"/>
          <a:srcRect/>
          <a:stretch>
            <a:fillRect/>
          </a:stretch>
        </p:blipFill>
        <p:spPr>
          <a:xfrm>
            <a:off x="5707302" y="6673505"/>
            <a:ext cx="6746085" cy="3348984"/>
          </a:xfrm>
          <a:prstGeom prst="rect">
            <a:avLst/>
          </a:prstGeom>
          <a:ln w="9525">
            <a:solidFill>
              <a:schemeClr val="tx1">
                <a:lumMod val="50000"/>
                <a:lumOff val="50000"/>
              </a:schemeClr>
            </a:solidFill>
          </a:ln>
        </p:spPr>
      </p:pic>
      <p:sp>
        <p:nvSpPr>
          <p:cNvPr id="29" name="TextBox 29"/>
          <p:cNvSpPr txBox="1"/>
          <p:nvPr/>
        </p:nvSpPr>
        <p:spPr>
          <a:xfrm>
            <a:off x="684532" y="3456573"/>
            <a:ext cx="11917023" cy="2529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Applicationb web. permet de déployer, de programmer et de gérer les robots et les processus. </a:t>
            </a:r>
          </a:p>
          <a:p>
            <a:pPr marL="561340" lvl="1" indent="-280670" algn="just">
              <a:lnSpc>
                <a:spcPts val="4030"/>
              </a:lnSpc>
              <a:buFont typeface="Arial"/>
              <a:buChar char="•"/>
            </a:pPr>
            <a:r>
              <a:rPr lang="en-US" sz="2600">
                <a:solidFill>
                  <a:srgbClr val="000000"/>
                </a:solidFill>
                <a:latin typeface="Arimo"/>
              </a:rPr>
              <a:t>Une plateforme de gestion centralisée pour l’RPA.</a:t>
            </a:r>
          </a:p>
          <a:p>
            <a:pPr marL="561340" lvl="1" indent="-280670" algn="just">
              <a:lnSpc>
                <a:spcPts val="4030"/>
              </a:lnSpc>
              <a:buFont typeface="Arial"/>
              <a:buChar char="•"/>
            </a:pPr>
            <a:r>
              <a:rPr lang="en-US" sz="2600">
                <a:solidFill>
                  <a:srgbClr val="000000"/>
                </a:solidFill>
                <a:latin typeface="Arimo"/>
              </a:rPr>
              <a:t>La « queue » est un conteneur qui permet de contenir un nombre d'éléments, qu’on pourra modifier leurs statuts et les traiterà l'aide des activités.</a:t>
            </a:r>
          </a:p>
        </p:txBody>
      </p:sp>
      <p:sp>
        <p:nvSpPr>
          <p:cNvPr id="30" name="TextBox 3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1" name="TextBox 31"/>
          <p:cNvSpPr txBox="1"/>
          <p:nvPr/>
        </p:nvSpPr>
        <p:spPr>
          <a:xfrm>
            <a:off x="755205" y="2741254"/>
            <a:ext cx="8391441" cy="569595"/>
          </a:xfrm>
          <a:prstGeom prst="rect">
            <a:avLst/>
          </a:prstGeom>
        </p:spPr>
        <p:txBody>
          <a:bodyPr lIns="0" tIns="0" rIns="0" bIns="0" rtlCol="0" anchor="t">
            <a:spAutoFit/>
          </a:bodyPr>
          <a:lstStyle/>
          <a:p>
            <a:pPr>
              <a:lnSpc>
                <a:spcPts val="4480"/>
              </a:lnSpc>
            </a:pPr>
            <a:r>
              <a:rPr lang="en-US" sz="3200">
                <a:solidFill>
                  <a:srgbClr val="2C92D5"/>
                </a:solidFill>
                <a:latin typeface="Arimo"/>
              </a:rPr>
              <a:t>2.   UiPath Orchestrator</a:t>
            </a:r>
          </a:p>
        </p:txBody>
      </p:sp>
      <p:sp>
        <p:nvSpPr>
          <p:cNvPr id="32" name="TextBox 32"/>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3" name="TextBox 33"/>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4" name="TextBox 3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5" name="TextBox 3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36" name="Picture 36"/>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7" name="TextBox 37"/>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8" name="TextBox 38"/>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44" name="Picture 43">
            <a:extLst>
              <a:ext uri="{FF2B5EF4-FFF2-40B4-BE49-F238E27FC236}">
                <a16:creationId xmlns:a16="http://schemas.microsoft.com/office/drawing/2014/main" id="{0E28EBE2-7420-4A14-8412-69701CA86FC7}"/>
              </a:ext>
            </a:extLst>
          </p:cNvPr>
          <p:cNvPicPr>
            <a:picLocks noChangeAspect="1"/>
          </p:cNvPicPr>
          <p:nvPr/>
        </p:nvPicPr>
        <p:blipFill rotWithShape="1">
          <a:blip r:embed="rId7">
            <a:extLst>
              <a:ext uri="{28A0092B-C50C-407E-A947-70E740481C1C}">
                <a14:useLocalDpi xmlns:a14="http://schemas.microsoft.com/office/drawing/2010/main" val="0"/>
              </a:ext>
            </a:extLst>
          </a:blip>
          <a:srcRect l="63087" t="53411" r="1548" b="19776"/>
          <a:stretch/>
        </p:blipFill>
        <p:spPr>
          <a:xfrm>
            <a:off x="12914434" y="6286500"/>
            <a:ext cx="4611566" cy="2079469"/>
          </a:xfrm>
          <a:prstGeom prst="rect">
            <a:avLst/>
          </a:prstGeom>
        </p:spPr>
      </p:pic>
      <p:sp>
        <p:nvSpPr>
          <p:cNvPr id="40" name="Slide Number Placeholder 39">
            <a:extLst>
              <a:ext uri="{FF2B5EF4-FFF2-40B4-BE49-F238E27FC236}">
                <a16:creationId xmlns:a16="http://schemas.microsoft.com/office/drawing/2014/main" id="{4C655312-2ACD-4B08-AD74-B65228711E0C}"/>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17">
            <a:extLst>
              <a:ext uri="{FF2B5EF4-FFF2-40B4-BE49-F238E27FC236}">
                <a16:creationId xmlns:a16="http://schemas.microsoft.com/office/drawing/2014/main" id="{C5A981D6-B48C-42A0-855E-76280BC911DF}"/>
              </a:ext>
            </a:extLst>
          </p:cNvPr>
          <p:cNvPicPr>
            <a:picLocks noChangeAspect="1"/>
          </p:cNvPicPr>
          <p:nvPr/>
        </p:nvPicPr>
        <p:blipFill rotWithShape="1">
          <a:blip r:embed="rId2"/>
          <a:srcRect l="3180" t="65657" r="59032" b="1496"/>
          <a:stretch/>
        </p:blipFill>
        <p:spPr>
          <a:xfrm>
            <a:off x="12904102" y="7353300"/>
            <a:ext cx="3936098" cy="2033875"/>
          </a:xfrm>
          <a:prstGeom prst="rect">
            <a:avLst/>
          </a:prstGeom>
        </p:spPr>
      </p:pic>
      <p:pic>
        <p:nvPicPr>
          <p:cNvPr id="2" name="Picture 2"/>
          <p:cNvPicPr>
            <a:picLocks noChangeAspect="1"/>
          </p:cNvPicPr>
          <p:nvPr/>
        </p:nvPicPr>
        <p:blipFill>
          <a:blip r:embed="rId3">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4"/>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2"/>
          <a:srcRect/>
          <a:stretch>
            <a:fillRect/>
          </a:stretch>
        </p:blipFill>
        <p:spPr>
          <a:xfrm>
            <a:off x="12747714" y="2454078"/>
            <a:ext cx="5330122" cy="3168558"/>
          </a:xfrm>
          <a:prstGeom prst="rect">
            <a:avLst/>
          </a:prstGeom>
        </p:spPr>
      </p:pic>
      <p:grpSp>
        <p:nvGrpSpPr>
          <p:cNvPr id="18" name="Group 18"/>
          <p:cNvGrpSpPr/>
          <p:nvPr/>
        </p:nvGrpSpPr>
        <p:grpSpPr>
          <a:xfrm rot="5400000">
            <a:off x="13142362" y="6322462"/>
            <a:ext cx="1680674" cy="228601"/>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2942089" y="4572782"/>
            <a:ext cx="1993111" cy="1027917"/>
            <a:chOff x="0" y="0"/>
            <a:chExt cx="2080112" cy="1913890"/>
          </a:xfrm>
        </p:grpSpPr>
        <p:sp>
          <p:nvSpPr>
            <p:cNvPr id="21" name="Freeform 21"/>
            <p:cNvSpPr/>
            <p:nvPr/>
          </p:nvSpPr>
          <p:spPr>
            <a:xfrm>
              <a:off x="0" y="0"/>
              <a:ext cx="2080112" cy="1913890"/>
            </a:xfrm>
            <a:custGeom>
              <a:avLst/>
              <a:gdLst/>
              <a:ahLst/>
              <a:cxnLst/>
              <a:rect l="l" t="t" r="r" b="b"/>
              <a:pathLst>
                <a:path w="2080112" h="1913890">
                  <a:moveTo>
                    <a:pt x="0" y="0"/>
                  </a:moveTo>
                  <a:lnTo>
                    <a:pt x="0" y="1913890"/>
                  </a:lnTo>
                  <a:lnTo>
                    <a:pt x="2080112" y="1913890"/>
                  </a:lnTo>
                  <a:lnTo>
                    <a:pt x="2080112" y="0"/>
                  </a:lnTo>
                  <a:lnTo>
                    <a:pt x="0" y="0"/>
                  </a:lnTo>
                  <a:close/>
                  <a:moveTo>
                    <a:pt x="2019152" y="1852930"/>
                  </a:moveTo>
                  <a:lnTo>
                    <a:pt x="59690" y="1852930"/>
                  </a:lnTo>
                  <a:lnTo>
                    <a:pt x="59690" y="59690"/>
                  </a:lnTo>
                  <a:lnTo>
                    <a:pt x="2019152" y="59690"/>
                  </a:lnTo>
                  <a:lnTo>
                    <a:pt x="2019152" y="1852930"/>
                  </a:lnTo>
                  <a:close/>
                </a:path>
              </a:pathLst>
            </a:custGeom>
            <a:solidFill>
              <a:srgbClr val="EE243F"/>
            </a:solidFill>
          </p:spPr>
        </p:sp>
      </p:grpSp>
      <p:sp>
        <p:nvSpPr>
          <p:cNvPr id="24" name="Freeform 24"/>
          <p:cNvSpPr/>
          <p:nvPr/>
        </p:nvSpPr>
        <p:spPr>
          <a:xfrm>
            <a:off x="12747714" y="7277099"/>
            <a:ext cx="4168686" cy="2324639"/>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EE243F"/>
          </a:solidFill>
        </p:spPr>
      </p:sp>
      <p:sp>
        <p:nvSpPr>
          <p:cNvPr id="28" name="TextBox 2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9" name="TextBox 2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0" name="TextBox 3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1" name="TextBox 3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2" name="TextBox 3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3" name="TextBox 33"/>
          <p:cNvSpPr txBox="1"/>
          <p:nvPr/>
        </p:nvSpPr>
        <p:spPr>
          <a:xfrm>
            <a:off x="1028700" y="2990174"/>
            <a:ext cx="8962790" cy="526234"/>
          </a:xfrm>
          <a:prstGeom prst="rect">
            <a:avLst/>
          </a:prstGeom>
        </p:spPr>
        <p:txBody>
          <a:bodyPr lIns="0" tIns="0" rIns="0" bIns="0" rtlCol="0" anchor="t">
            <a:spAutoFit/>
          </a:bodyPr>
          <a:lstStyle/>
          <a:p>
            <a:pPr>
              <a:lnSpc>
                <a:spcPts val="4480"/>
              </a:lnSpc>
            </a:pPr>
            <a:r>
              <a:rPr lang="en-US" sz="3200" dirty="0">
                <a:solidFill>
                  <a:srgbClr val="2C92D5"/>
                </a:solidFill>
                <a:latin typeface="Arimo"/>
              </a:rPr>
              <a:t>3. Robot </a:t>
            </a:r>
            <a:r>
              <a:rPr lang="en-US" sz="3200" dirty="0" err="1">
                <a:solidFill>
                  <a:srgbClr val="2C92D5"/>
                </a:solidFill>
                <a:latin typeface="Arimo"/>
              </a:rPr>
              <a:t>Uipath</a:t>
            </a:r>
            <a:endParaRPr lang="en-US" sz="3200" dirty="0">
              <a:solidFill>
                <a:srgbClr val="2C92D5"/>
              </a:solidFill>
              <a:latin typeface="Arimo"/>
            </a:endParaRPr>
          </a:p>
        </p:txBody>
      </p:sp>
      <p:sp>
        <p:nvSpPr>
          <p:cNvPr id="34" name="TextBox 34"/>
          <p:cNvSpPr txBox="1"/>
          <p:nvPr/>
        </p:nvSpPr>
        <p:spPr>
          <a:xfrm>
            <a:off x="1028700" y="3943588"/>
            <a:ext cx="11719014" cy="1807161"/>
          </a:xfrm>
          <a:prstGeom prst="rect">
            <a:avLst/>
          </a:prstGeom>
        </p:spPr>
        <p:txBody>
          <a:bodyPr wrap="square" lIns="0" tIns="0" rIns="0" bIns="0" rtlCol="0" anchor="t">
            <a:spAutoFit/>
          </a:bodyPr>
          <a:lstStyle/>
          <a:p>
            <a:pPr marL="561340" lvl="1" indent="-280670" algn="just">
              <a:lnSpc>
                <a:spcPts val="3640"/>
              </a:lnSpc>
              <a:buFont typeface="Arial"/>
              <a:buChar char="•"/>
            </a:pPr>
            <a:r>
              <a:rPr lang="en-US" sz="2600" dirty="0">
                <a:solidFill>
                  <a:srgbClr val="000000"/>
                </a:solidFill>
                <a:latin typeface="Arimo"/>
              </a:rPr>
              <a:t>Un robot </a:t>
            </a:r>
            <a:r>
              <a:rPr lang="en-US" sz="2600" dirty="0" err="1">
                <a:solidFill>
                  <a:srgbClr val="000000"/>
                </a:solidFill>
                <a:latin typeface="Arimo"/>
              </a:rPr>
              <a:t>construit</a:t>
            </a:r>
            <a:r>
              <a:rPr lang="en-US" sz="2600" dirty="0">
                <a:solidFill>
                  <a:srgbClr val="000000"/>
                </a:solidFill>
                <a:latin typeface="Arimo"/>
              </a:rPr>
              <a:t> </a:t>
            </a:r>
            <a:r>
              <a:rPr lang="en-US" sz="2600" dirty="0" err="1">
                <a:solidFill>
                  <a:srgbClr val="000000"/>
                </a:solidFill>
                <a:latin typeface="Arimo"/>
              </a:rPr>
              <a:t>en</a:t>
            </a:r>
            <a:r>
              <a:rPr lang="en-US" sz="2600" dirty="0">
                <a:solidFill>
                  <a:srgbClr val="000000"/>
                </a:solidFill>
                <a:latin typeface="Arimo"/>
              </a:rPr>
              <a:t> </a:t>
            </a:r>
            <a:r>
              <a:rPr lang="en-US" sz="2600" dirty="0" err="1">
                <a:solidFill>
                  <a:srgbClr val="000000"/>
                </a:solidFill>
                <a:latin typeface="Arimo"/>
              </a:rPr>
              <a:t>utilisant</a:t>
            </a:r>
            <a:r>
              <a:rPr lang="en-US" sz="2600" dirty="0">
                <a:solidFill>
                  <a:srgbClr val="000000"/>
                </a:solidFill>
                <a:latin typeface="Arimo"/>
              </a:rPr>
              <a:t> les </a:t>
            </a:r>
            <a:r>
              <a:rPr lang="en-US" sz="2600" dirty="0" err="1">
                <a:solidFill>
                  <a:srgbClr val="000000"/>
                </a:solidFill>
                <a:latin typeface="Arimo"/>
              </a:rPr>
              <a:t>activités</a:t>
            </a:r>
            <a:r>
              <a:rPr lang="en-US" sz="2600" dirty="0">
                <a:solidFill>
                  <a:srgbClr val="000000"/>
                </a:solidFill>
                <a:latin typeface="Arimo"/>
              </a:rPr>
              <a:t> de </a:t>
            </a:r>
            <a:r>
              <a:rPr lang="en-US" sz="2600" dirty="0" err="1">
                <a:solidFill>
                  <a:srgbClr val="000000"/>
                </a:solidFill>
                <a:latin typeface="Arimo"/>
              </a:rPr>
              <a:t>UiPath</a:t>
            </a:r>
            <a:r>
              <a:rPr lang="en-US" sz="2600" dirty="0">
                <a:solidFill>
                  <a:srgbClr val="000000"/>
                </a:solidFill>
                <a:latin typeface="Arimo"/>
              </a:rPr>
              <a:t>, et  du code selenium.</a:t>
            </a:r>
          </a:p>
          <a:p>
            <a:pPr marL="561340" lvl="1" indent="-280670" algn="just">
              <a:lnSpc>
                <a:spcPts val="3640"/>
              </a:lnSpc>
              <a:buFont typeface="Arial"/>
              <a:buChar char="•"/>
            </a:pPr>
            <a:r>
              <a:rPr lang="en-US" sz="2600" dirty="0" err="1">
                <a:solidFill>
                  <a:srgbClr val="000000"/>
                </a:solidFill>
                <a:latin typeface="Arimo"/>
              </a:rPr>
              <a:t>Reste</a:t>
            </a:r>
            <a:r>
              <a:rPr lang="en-US" sz="2600" dirty="0">
                <a:solidFill>
                  <a:srgbClr val="000000"/>
                </a:solidFill>
                <a:latin typeface="Arimo"/>
              </a:rPr>
              <a:t> </a:t>
            </a:r>
            <a:r>
              <a:rPr lang="en-US" sz="2600" dirty="0" err="1">
                <a:solidFill>
                  <a:srgbClr val="000000"/>
                </a:solidFill>
                <a:latin typeface="Arimo"/>
              </a:rPr>
              <a:t>toujours</a:t>
            </a:r>
            <a:r>
              <a:rPr lang="en-US" sz="2600" dirty="0">
                <a:solidFill>
                  <a:srgbClr val="000000"/>
                </a:solidFill>
                <a:latin typeface="Arimo"/>
              </a:rPr>
              <a:t> </a:t>
            </a:r>
            <a:r>
              <a:rPr lang="en-US" sz="2600" dirty="0" err="1">
                <a:solidFill>
                  <a:srgbClr val="000000"/>
                </a:solidFill>
                <a:latin typeface="Arimo"/>
              </a:rPr>
              <a:t>en</a:t>
            </a:r>
            <a:r>
              <a:rPr lang="en-US" sz="2600" dirty="0">
                <a:solidFill>
                  <a:srgbClr val="000000"/>
                </a:solidFill>
                <a:latin typeface="Arimo"/>
              </a:rPr>
              <a:t> </a:t>
            </a:r>
            <a:r>
              <a:rPr lang="en-US" sz="2600" dirty="0" err="1">
                <a:solidFill>
                  <a:srgbClr val="000000"/>
                </a:solidFill>
                <a:latin typeface="Arimo"/>
              </a:rPr>
              <a:t>écoute</a:t>
            </a:r>
            <a:r>
              <a:rPr lang="en-US" sz="2600" dirty="0">
                <a:solidFill>
                  <a:srgbClr val="000000"/>
                </a:solidFill>
                <a:latin typeface="Arimo"/>
              </a:rPr>
              <a:t> et attend </a:t>
            </a:r>
            <a:r>
              <a:rPr lang="en-US" sz="2600" dirty="0" err="1">
                <a:solidFill>
                  <a:srgbClr val="000000"/>
                </a:solidFill>
                <a:latin typeface="Arimo"/>
              </a:rPr>
              <a:t>l’ajout</a:t>
            </a:r>
            <a:r>
              <a:rPr lang="en-US" sz="2600" dirty="0">
                <a:solidFill>
                  <a:srgbClr val="000000"/>
                </a:solidFill>
                <a:latin typeface="Arimo"/>
              </a:rPr>
              <a:t> d’un </a:t>
            </a:r>
            <a:r>
              <a:rPr lang="en-US" sz="2600" dirty="0" err="1">
                <a:solidFill>
                  <a:srgbClr val="000000"/>
                </a:solidFill>
                <a:latin typeface="Arimo"/>
              </a:rPr>
              <a:t>élément</a:t>
            </a:r>
            <a:r>
              <a:rPr lang="en-US" sz="2600" dirty="0">
                <a:solidFill>
                  <a:srgbClr val="000000"/>
                </a:solidFill>
                <a:latin typeface="Arimo"/>
              </a:rPr>
              <a:t> dans la file </a:t>
            </a:r>
            <a:r>
              <a:rPr lang="en-US" sz="2600" dirty="0" err="1">
                <a:solidFill>
                  <a:srgbClr val="000000"/>
                </a:solidFill>
                <a:latin typeface="Arimo"/>
              </a:rPr>
              <a:t>d’attente</a:t>
            </a:r>
            <a:r>
              <a:rPr lang="en-US" sz="2600" dirty="0">
                <a:solidFill>
                  <a:srgbClr val="000000"/>
                </a:solidFill>
                <a:latin typeface="Arimo"/>
              </a:rPr>
              <a:t> de </a:t>
            </a:r>
            <a:r>
              <a:rPr lang="en-US" sz="2600" dirty="0" err="1">
                <a:solidFill>
                  <a:srgbClr val="000000"/>
                </a:solidFill>
                <a:latin typeface="Arimo"/>
              </a:rPr>
              <a:t>l’orchestrateur</a:t>
            </a:r>
            <a:r>
              <a:rPr lang="en-US" sz="2600" dirty="0">
                <a:solidFill>
                  <a:srgbClr val="000000"/>
                </a:solidFill>
                <a:latin typeface="Arimo"/>
              </a:rPr>
              <a:t>, pour lancer le </a:t>
            </a:r>
            <a:r>
              <a:rPr lang="en-US" sz="2600" dirty="0" err="1">
                <a:solidFill>
                  <a:srgbClr val="000000"/>
                </a:solidFill>
                <a:latin typeface="Arimo"/>
              </a:rPr>
              <a:t>processus</a:t>
            </a:r>
            <a:r>
              <a:rPr lang="en-US" sz="2600" dirty="0">
                <a:solidFill>
                  <a:srgbClr val="000000"/>
                </a:solidFill>
                <a:latin typeface="Arimo"/>
              </a:rPr>
              <a:t> </a:t>
            </a:r>
            <a:r>
              <a:rPr lang="en-US" sz="2600" dirty="0" err="1">
                <a:solidFill>
                  <a:srgbClr val="000000"/>
                </a:solidFill>
                <a:latin typeface="Arimo"/>
              </a:rPr>
              <a:t>adéquat</a:t>
            </a:r>
            <a:r>
              <a:rPr lang="en-US" sz="2600" dirty="0">
                <a:solidFill>
                  <a:srgbClr val="000000"/>
                </a:solidFill>
                <a:latin typeface="Arimo"/>
              </a:rPr>
              <a:t>, </a:t>
            </a:r>
            <a:r>
              <a:rPr lang="en-US" sz="2600" dirty="0" err="1">
                <a:solidFill>
                  <a:srgbClr val="000000"/>
                </a:solidFill>
                <a:latin typeface="Arimo"/>
              </a:rPr>
              <a:t>en</a:t>
            </a:r>
            <a:r>
              <a:rPr lang="en-US" sz="2600" dirty="0">
                <a:solidFill>
                  <a:srgbClr val="000000"/>
                </a:solidFill>
                <a:latin typeface="Arimo"/>
              </a:rPr>
              <a:t> se </a:t>
            </a:r>
            <a:r>
              <a:rPr lang="en-US" sz="2600" dirty="0" err="1">
                <a:solidFill>
                  <a:srgbClr val="000000"/>
                </a:solidFill>
                <a:latin typeface="Arimo"/>
              </a:rPr>
              <a:t>basant</a:t>
            </a:r>
            <a:r>
              <a:rPr lang="en-US" sz="2600" dirty="0">
                <a:solidFill>
                  <a:srgbClr val="000000"/>
                </a:solidFill>
                <a:latin typeface="Arimo"/>
              </a:rPr>
              <a:t>  sur les </a:t>
            </a:r>
            <a:r>
              <a:rPr lang="en-US" sz="2600" dirty="0" err="1">
                <a:solidFill>
                  <a:srgbClr val="000000"/>
                </a:solidFill>
                <a:latin typeface="Arimo"/>
              </a:rPr>
              <a:t>paramètres</a:t>
            </a:r>
            <a:r>
              <a:rPr lang="en-US" sz="2600" dirty="0">
                <a:solidFill>
                  <a:srgbClr val="000000"/>
                </a:solidFill>
                <a:latin typeface="Arimo"/>
              </a:rPr>
              <a:t> </a:t>
            </a:r>
            <a:r>
              <a:rPr lang="en-US" sz="2600" dirty="0" err="1">
                <a:solidFill>
                  <a:srgbClr val="000000"/>
                </a:solidFill>
                <a:latin typeface="Arimo"/>
              </a:rPr>
              <a:t>d’entrée</a:t>
            </a:r>
            <a:r>
              <a:rPr lang="en-US" sz="2600" dirty="0">
                <a:solidFill>
                  <a:srgbClr val="000000"/>
                </a:solidFill>
                <a:latin typeface="Arimo"/>
              </a:rPr>
              <a:t>. </a:t>
            </a:r>
          </a:p>
        </p:txBody>
      </p:sp>
      <p:pic>
        <p:nvPicPr>
          <p:cNvPr id="35" name="Picture 35"/>
          <p:cNvPicPr>
            <a:picLocks noChangeAspect="1"/>
          </p:cNvPicPr>
          <p:nvPr/>
        </p:nvPicPr>
        <p:blipFill>
          <a:blip r:embed="rId3">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41" name="Slide Number Placeholder 40">
            <a:extLst>
              <a:ext uri="{FF2B5EF4-FFF2-40B4-BE49-F238E27FC236}">
                <a16:creationId xmlns:a16="http://schemas.microsoft.com/office/drawing/2014/main" id="{2F8305E5-A4CB-4ED7-BE3D-FE207DFE614C}"/>
              </a:ext>
            </a:extLst>
          </p:cNvPr>
          <p:cNvSpPr>
            <a:spLocks noGrp="1"/>
          </p:cNvSpPr>
          <p:nvPr>
            <p:ph type="sldNum" sz="quarter" idx="12"/>
          </p:nvPr>
        </p:nvSpPr>
        <p:spPr/>
        <p:txBody>
          <a:bodyPr/>
          <a:lstStyle/>
          <a:p>
            <a:fld id="{B6F15528-21DE-4FAA-801E-634DDDAF4B2B}" type="slidenum">
              <a:rPr lang="en-US" smtClean="0"/>
              <a:pPr/>
              <a:t>15</a:t>
            </a:fld>
            <a:endParaRPr lang="en-US" dirty="0"/>
          </a:p>
        </p:txBody>
      </p:sp>
      <p:pic>
        <p:nvPicPr>
          <p:cNvPr id="40" name="Picture 39">
            <a:extLst>
              <a:ext uri="{FF2B5EF4-FFF2-40B4-BE49-F238E27FC236}">
                <a16:creationId xmlns:a16="http://schemas.microsoft.com/office/drawing/2014/main" id="{E167C84D-EB0E-4C22-8454-70E6927C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387" y="6177929"/>
            <a:ext cx="7632128" cy="3923391"/>
          </a:xfrm>
          <a:prstGeom prst="rect">
            <a:avLst/>
          </a:prstGeom>
        </p:spPr>
      </p:pic>
    </p:spTree>
    <p:extLst>
      <p:ext uri="{BB962C8B-B14F-4D97-AF65-F5344CB8AC3E}">
        <p14:creationId xmlns:p14="http://schemas.microsoft.com/office/powerpoint/2010/main" val="34683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3887033" y="4942023"/>
            <a:ext cx="1715362" cy="194496"/>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3748102" y="2454078"/>
            <a:ext cx="1877547" cy="1727512"/>
            <a:chOff x="0" y="0"/>
            <a:chExt cx="2080112" cy="1913890"/>
          </a:xfrm>
        </p:grpSpPr>
        <p:sp>
          <p:nvSpPr>
            <p:cNvPr id="21" name="Freeform 21"/>
            <p:cNvSpPr/>
            <p:nvPr/>
          </p:nvSpPr>
          <p:spPr>
            <a:xfrm>
              <a:off x="0" y="0"/>
              <a:ext cx="2080112" cy="1913890"/>
            </a:xfrm>
            <a:custGeom>
              <a:avLst/>
              <a:gdLst/>
              <a:ahLst/>
              <a:cxnLst/>
              <a:rect l="l" t="t" r="r" b="b"/>
              <a:pathLst>
                <a:path w="2080112" h="1913890">
                  <a:moveTo>
                    <a:pt x="0" y="0"/>
                  </a:moveTo>
                  <a:lnTo>
                    <a:pt x="0" y="1913890"/>
                  </a:lnTo>
                  <a:lnTo>
                    <a:pt x="2080112" y="1913890"/>
                  </a:lnTo>
                  <a:lnTo>
                    <a:pt x="2080112" y="0"/>
                  </a:lnTo>
                  <a:lnTo>
                    <a:pt x="0" y="0"/>
                  </a:lnTo>
                  <a:close/>
                  <a:moveTo>
                    <a:pt x="2019152" y="1852930"/>
                  </a:moveTo>
                  <a:lnTo>
                    <a:pt x="59690" y="1852930"/>
                  </a:lnTo>
                  <a:lnTo>
                    <a:pt x="59690" y="59690"/>
                  </a:lnTo>
                  <a:lnTo>
                    <a:pt x="2019152" y="59690"/>
                  </a:lnTo>
                  <a:lnTo>
                    <a:pt x="2019152" y="1852930"/>
                  </a:lnTo>
                  <a:close/>
                </a:path>
              </a:pathLst>
            </a:custGeom>
            <a:solidFill>
              <a:srgbClr val="EE243F"/>
            </a:solidFill>
          </p:spPr>
        </p:sp>
      </p:grpSp>
      <p:grpSp>
        <p:nvGrpSpPr>
          <p:cNvPr id="22" name="Group 22"/>
          <p:cNvGrpSpPr>
            <a:grpSpLocks noChangeAspect="1"/>
          </p:cNvGrpSpPr>
          <p:nvPr/>
        </p:nvGrpSpPr>
        <p:grpSpPr>
          <a:xfrm>
            <a:off x="12570766" y="5896952"/>
            <a:ext cx="4347896" cy="4147090"/>
            <a:chOff x="0" y="0"/>
            <a:chExt cx="6324600" cy="6032500"/>
          </a:xfrm>
        </p:grpSpPr>
        <p:sp>
          <p:nvSpPr>
            <p:cNvPr id="23" name="Freeform 23"/>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l="-56486" t="-471" r="-137133" b="-82526"/>
              </a:stretch>
            </a:blipFill>
          </p:spPr>
        </p:sp>
        <p:sp>
          <p:nvSpPr>
            <p:cNvPr id="24" name="Freeform 24"/>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EE243F"/>
            </a:solidFill>
          </p:spPr>
        </p:sp>
      </p:grpSp>
      <p:grpSp>
        <p:nvGrpSpPr>
          <p:cNvPr id="25" name="Group 25"/>
          <p:cNvGrpSpPr/>
          <p:nvPr/>
        </p:nvGrpSpPr>
        <p:grpSpPr>
          <a:xfrm>
            <a:off x="2605167" y="5782652"/>
            <a:ext cx="8129070" cy="4147090"/>
            <a:chOff x="0" y="0"/>
            <a:chExt cx="10838760" cy="5529453"/>
          </a:xfrm>
        </p:grpSpPr>
        <p:pic>
          <p:nvPicPr>
            <p:cNvPr id="26" name="Picture 26"/>
            <p:cNvPicPr>
              <a:picLocks noChangeAspect="1"/>
            </p:cNvPicPr>
            <p:nvPr/>
          </p:nvPicPr>
          <p:blipFill>
            <a:blip r:embed="rId5"/>
            <a:srcRect t="6191" b="6191"/>
            <a:stretch>
              <a:fillRect/>
            </a:stretch>
          </p:blipFill>
          <p:spPr>
            <a:xfrm>
              <a:off x="0" y="0"/>
              <a:ext cx="10838760" cy="5529453"/>
            </a:xfrm>
            <a:prstGeom prst="rect">
              <a:avLst/>
            </a:prstGeom>
          </p:spPr>
        </p:pic>
        <p:pic>
          <p:nvPicPr>
            <p:cNvPr id="27" name="Picture 27"/>
            <p:cNvPicPr>
              <a:picLocks noChangeAspect="1"/>
            </p:cNvPicPr>
            <p:nvPr/>
          </p:nvPicPr>
          <p:blipFill>
            <a:blip r:embed="rId6"/>
            <a:srcRect/>
            <a:stretch>
              <a:fillRect/>
            </a:stretch>
          </p:blipFill>
          <p:spPr>
            <a:xfrm>
              <a:off x="0" y="0"/>
              <a:ext cx="3235306" cy="1494272"/>
            </a:xfrm>
            <a:prstGeom prst="rect">
              <a:avLst/>
            </a:prstGeom>
          </p:spPr>
        </p:pic>
      </p:grpSp>
      <p:sp>
        <p:nvSpPr>
          <p:cNvPr id="28" name="TextBox 2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9" name="TextBox 2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0" name="TextBox 3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1" name="TextBox 3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2" name="TextBox 3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3" name="TextBox 33"/>
          <p:cNvSpPr txBox="1"/>
          <p:nvPr/>
        </p:nvSpPr>
        <p:spPr>
          <a:xfrm>
            <a:off x="1028700" y="2990174"/>
            <a:ext cx="8962790" cy="526234"/>
          </a:xfrm>
          <a:prstGeom prst="rect">
            <a:avLst/>
          </a:prstGeom>
        </p:spPr>
        <p:txBody>
          <a:bodyPr lIns="0" tIns="0" rIns="0" bIns="0" rtlCol="0" anchor="t">
            <a:spAutoFit/>
          </a:bodyPr>
          <a:lstStyle/>
          <a:p>
            <a:pPr>
              <a:lnSpc>
                <a:spcPts val="4480"/>
              </a:lnSpc>
            </a:pPr>
            <a:r>
              <a:rPr lang="en-US" sz="3200" dirty="0">
                <a:solidFill>
                  <a:srgbClr val="2C92D5"/>
                </a:solidFill>
                <a:latin typeface="Arimo"/>
              </a:rPr>
              <a:t>4.   Pont de communication ( </a:t>
            </a:r>
            <a:r>
              <a:rPr lang="en-US" sz="3200" dirty="0" err="1">
                <a:solidFill>
                  <a:srgbClr val="2C92D5"/>
                </a:solidFill>
                <a:latin typeface="Arimo"/>
              </a:rPr>
              <a:t>NodeJs</a:t>
            </a:r>
            <a:r>
              <a:rPr lang="en-US" sz="3200" dirty="0">
                <a:solidFill>
                  <a:srgbClr val="2C92D5"/>
                </a:solidFill>
                <a:latin typeface="Arimo"/>
              </a:rPr>
              <a:t> )</a:t>
            </a:r>
          </a:p>
        </p:txBody>
      </p:sp>
      <p:sp>
        <p:nvSpPr>
          <p:cNvPr id="34" name="TextBox 34"/>
          <p:cNvSpPr txBox="1"/>
          <p:nvPr/>
        </p:nvSpPr>
        <p:spPr>
          <a:xfrm>
            <a:off x="1028700" y="3712756"/>
            <a:ext cx="11171225" cy="1829435"/>
          </a:xfrm>
          <a:prstGeom prst="rect">
            <a:avLst/>
          </a:prstGeom>
        </p:spPr>
        <p:txBody>
          <a:bodyPr lIns="0" tIns="0" rIns="0" bIns="0" rtlCol="0" anchor="t">
            <a:spAutoFit/>
          </a:bodyPr>
          <a:lstStyle/>
          <a:p>
            <a:pPr marL="561340" lvl="1" indent="-280670" algn="just">
              <a:lnSpc>
                <a:spcPts val="3640"/>
              </a:lnSpc>
              <a:buFont typeface="Arial"/>
              <a:buChar char="•"/>
            </a:pPr>
            <a:r>
              <a:rPr lang="en-US" sz="2600">
                <a:solidFill>
                  <a:srgbClr val="000000"/>
                </a:solidFill>
                <a:latin typeface="Arimo"/>
              </a:rPr>
              <a:t>Un ensemble de modules (programmes écrits en un langage précis) qui permettent d ’interagir avec  des outils à travers des requêtes http.</a:t>
            </a:r>
          </a:p>
          <a:p>
            <a:pPr marL="561340" lvl="1" indent="-280670" algn="just">
              <a:lnSpc>
                <a:spcPts val="3640"/>
              </a:lnSpc>
              <a:buFont typeface="Arial"/>
              <a:buChar char="•"/>
            </a:pPr>
            <a:r>
              <a:rPr lang="en-US" sz="2600">
                <a:solidFill>
                  <a:srgbClr val="000000"/>
                </a:solidFill>
                <a:latin typeface="Arimo"/>
              </a:rPr>
              <a:t>Son rôle est d'assurer l’envoie et la réception des requêtes entre le moteur de traitement de langage naturel et les robots RPA.</a:t>
            </a:r>
          </a:p>
        </p:txBody>
      </p:sp>
      <p:pic>
        <p:nvPicPr>
          <p:cNvPr id="35" name="Picture 35"/>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41" name="Slide Number Placeholder 40">
            <a:extLst>
              <a:ext uri="{FF2B5EF4-FFF2-40B4-BE49-F238E27FC236}">
                <a16:creationId xmlns:a16="http://schemas.microsoft.com/office/drawing/2014/main" id="{2F8305E5-A4CB-4ED7-BE3D-FE207DFE614C}"/>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435703"/>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997231" y="1450548"/>
            <a:ext cx="916993" cy="782883"/>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l="756" r="756"/>
          <a:stretch>
            <a:fillRect/>
          </a:stretch>
        </p:blipFill>
        <p:spPr>
          <a:xfrm>
            <a:off x="2895600" y="3026319"/>
            <a:ext cx="13226279" cy="6709150"/>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20393" y="1457569"/>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5" name="TextBox 25"/>
          <p:cNvSpPr txBox="1"/>
          <p:nvPr/>
        </p:nvSpPr>
        <p:spPr>
          <a:xfrm>
            <a:off x="8420393" y="2194911"/>
            <a:ext cx="5468914" cy="453009"/>
          </a:xfrm>
          <a:prstGeom prst="rect">
            <a:avLst/>
          </a:prstGeom>
        </p:spPr>
        <p:txBody>
          <a:bodyPr lIns="0" tIns="0" rIns="0" bIns="0" rtlCol="0" anchor="t">
            <a:spAutoFit/>
          </a:bodyPr>
          <a:lstStyle/>
          <a:p>
            <a:pPr marL="0" lvl="0" indent="0">
              <a:lnSpc>
                <a:spcPts val="3668"/>
              </a:lnSpc>
              <a:spcBef>
                <a:spcPct val="0"/>
              </a:spcBef>
            </a:pPr>
            <a:r>
              <a:rPr lang="en-US" sz="2800" spc="84" dirty="0" err="1">
                <a:solidFill>
                  <a:srgbClr val="191919"/>
                </a:solidFill>
                <a:latin typeface="Aileron Heavy"/>
              </a:rPr>
              <a:t>Présentation</a:t>
            </a:r>
            <a:r>
              <a:rPr lang="en-US" sz="2800" spc="84" dirty="0">
                <a:solidFill>
                  <a:srgbClr val="191919"/>
                </a:solidFill>
                <a:latin typeface="Aileron Heavy"/>
              </a:rPr>
              <a:t> des </a:t>
            </a:r>
            <a:r>
              <a:rPr lang="en-US" sz="2800" spc="84" dirty="0" err="1">
                <a:solidFill>
                  <a:srgbClr val="191919"/>
                </a:solidFill>
                <a:latin typeface="Aileron Heavy"/>
              </a:rPr>
              <a:t>acteurs</a:t>
            </a:r>
            <a:r>
              <a:rPr lang="en-US" sz="2800" spc="84" dirty="0">
                <a:solidFill>
                  <a:srgbClr val="191919"/>
                </a:solidFill>
                <a:latin typeface="Aileron Heavy"/>
              </a:rPr>
              <a:t> :</a:t>
            </a:r>
          </a:p>
        </p:txBody>
      </p:sp>
      <p:sp>
        <p:nvSpPr>
          <p:cNvPr id="29" name="Slide Number Placeholder 28">
            <a:extLst>
              <a:ext uri="{FF2B5EF4-FFF2-40B4-BE49-F238E27FC236}">
                <a16:creationId xmlns:a16="http://schemas.microsoft.com/office/drawing/2014/main" id="{2FFE40E6-90BD-4000-98D7-CE9C28417AD9}"/>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9348313A-D4A1-4B30-B3F6-CEBA110C07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6110" y="2242653"/>
            <a:ext cx="10424618" cy="7701447"/>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318096"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cas d'utilisation général :</a:t>
            </a:r>
          </a:p>
        </p:txBody>
      </p:sp>
      <p:pic>
        <p:nvPicPr>
          <p:cNvPr id="24" name="Picture 24"/>
          <p:cNvPicPr>
            <a:picLocks noChangeAspect="1"/>
          </p:cNvPicPr>
          <p:nvPr/>
        </p:nvPicPr>
        <p:blipFill>
          <a:blip r:embed="rId4">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2" y="1420848"/>
            <a:ext cx="3071149"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9" name="Slide Number Placeholder 28">
            <a:extLst>
              <a:ext uri="{FF2B5EF4-FFF2-40B4-BE49-F238E27FC236}">
                <a16:creationId xmlns:a16="http://schemas.microsoft.com/office/drawing/2014/main" id="{57D9537C-313A-4E39-B4EE-E4022BDEBB6C}"/>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618309"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séquence "Service Skype" :</a:t>
            </a:r>
          </a:p>
        </p:txBody>
      </p:sp>
      <p:pic>
        <p:nvPicPr>
          <p:cNvPr id="24" name="Picture 24"/>
          <p:cNvPicPr>
            <a:picLocks noChangeAspect="1"/>
          </p:cNvPicPr>
          <p:nvPr/>
        </p:nvPicPr>
        <p:blipFill>
          <a:blip r:embed="rId2">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3" y="1420848"/>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pic>
        <p:nvPicPr>
          <p:cNvPr id="29" name="Graphic 28">
            <a:extLst>
              <a:ext uri="{FF2B5EF4-FFF2-40B4-BE49-F238E27FC236}">
                <a16:creationId xmlns:a16="http://schemas.microsoft.com/office/drawing/2014/main" id="{CDFCAC6C-EB5D-49AB-9C01-2912EA312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5948" y="2126974"/>
            <a:ext cx="7371651" cy="8160839"/>
          </a:xfrm>
          <a:prstGeom prst="rect">
            <a:avLst/>
          </a:prstGeom>
        </p:spPr>
      </p:pic>
      <p:sp>
        <p:nvSpPr>
          <p:cNvPr id="28" name="Slide Number Placeholder 27">
            <a:extLst>
              <a:ext uri="{FF2B5EF4-FFF2-40B4-BE49-F238E27FC236}">
                <a16:creationId xmlns:a16="http://schemas.microsoft.com/office/drawing/2014/main" id="{146F3005-5139-4169-95F4-448E1E8CC57C}"/>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968750"/>
            <a:ext cx="5100764" cy="1842643"/>
          </a:xfrm>
          <a:prstGeom prst="rect">
            <a:avLst/>
          </a:prstGeom>
        </p:spPr>
        <p:txBody>
          <a:bodyPr lIns="0" tIns="0" rIns="0" bIns="0" rtlCol="0" anchor="t">
            <a:spAutoFit/>
          </a:bodyPr>
          <a:lstStyle/>
          <a:p>
            <a:pPr marL="0" lvl="0" indent="0">
              <a:lnSpc>
                <a:spcPts val="7336"/>
              </a:lnSpc>
              <a:spcBef>
                <a:spcPct val="0"/>
              </a:spcBef>
            </a:pPr>
            <a:r>
              <a:rPr lang="en-US" sz="5600" spc="168" dirty="0">
                <a:solidFill>
                  <a:srgbClr val="191919"/>
                </a:solidFill>
                <a:latin typeface="Aileron Heavy"/>
              </a:rPr>
              <a:t>Plan de la </a:t>
            </a:r>
            <a:r>
              <a:rPr lang="en-US" sz="5600" spc="168" dirty="0" err="1">
                <a:solidFill>
                  <a:srgbClr val="191919"/>
                </a:solidFill>
                <a:latin typeface="Aileron Heavy"/>
              </a:rPr>
              <a:t>présentation</a:t>
            </a:r>
            <a:endParaRPr lang="en-US" sz="5600" spc="168" dirty="0">
              <a:solidFill>
                <a:srgbClr val="191919"/>
              </a:solidFill>
              <a:latin typeface="Aileron Heavy"/>
            </a:endParaRPr>
          </a:p>
        </p:txBody>
      </p:sp>
      <p:grpSp>
        <p:nvGrpSpPr>
          <p:cNvPr id="3" name="Group 3"/>
          <p:cNvGrpSpPr/>
          <p:nvPr/>
        </p:nvGrpSpPr>
        <p:grpSpPr>
          <a:xfrm rot="-8100000">
            <a:off x="10685819" y="1403878"/>
            <a:ext cx="1164053" cy="1162190"/>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5" name="AutoShape 5"/>
          <p:cNvSpPr/>
          <p:nvPr/>
        </p:nvSpPr>
        <p:spPr>
          <a:xfrm>
            <a:off x="6494574" y="1162522"/>
            <a:ext cx="10764726" cy="1644902"/>
          </a:xfrm>
          <a:prstGeom prst="rect">
            <a:avLst/>
          </a:prstGeom>
          <a:solidFill>
            <a:srgbClr val="9AC026">
              <a:alpha val="29803"/>
            </a:srgbClr>
          </a:solidFill>
        </p:spPr>
      </p:sp>
      <p:sp>
        <p:nvSpPr>
          <p:cNvPr id="6" name="TextBox 6"/>
          <p:cNvSpPr txBox="1"/>
          <p:nvPr/>
        </p:nvSpPr>
        <p:spPr>
          <a:xfrm>
            <a:off x="12642942" y="1402727"/>
            <a:ext cx="4142724" cy="1128771"/>
          </a:xfrm>
          <a:prstGeom prst="rect">
            <a:avLst/>
          </a:prstGeom>
        </p:spPr>
        <p:txBody>
          <a:bodyPr lIns="0" tIns="0" rIns="0" bIns="0" rtlCol="0" anchor="t">
            <a:spAutoFit/>
          </a:bodyPr>
          <a:lstStyle/>
          <a:p>
            <a:pPr marL="457200" indent="-457200">
              <a:lnSpc>
                <a:spcPts val="3000"/>
              </a:lnSpc>
              <a:buFont typeface="Wingdings" panose="05000000000000000000" pitchFamily="2" charset="2"/>
              <a:buChar char="ü"/>
            </a:pPr>
            <a:r>
              <a:rPr lang="en-US" sz="2000" spc="100" dirty="0" err="1">
                <a:latin typeface="Aileron Regular"/>
              </a:rPr>
              <a:t>Organisme</a:t>
            </a:r>
            <a:r>
              <a:rPr lang="en-US" sz="2000" spc="100" dirty="0">
                <a:latin typeface="Aileron Regular"/>
              </a:rPr>
              <a:t> </a:t>
            </a:r>
            <a:r>
              <a:rPr lang="en-US" sz="2000" spc="100" dirty="0" err="1">
                <a:latin typeface="Aileron Regular"/>
              </a:rPr>
              <a:t>d’accueil</a:t>
            </a:r>
            <a:endParaRPr lang="en-US" sz="2000" spc="100" dirty="0">
              <a:latin typeface="Aileron Regular"/>
            </a:endParaRPr>
          </a:p>
          <a:p>
            <a:pPr marL="457200" indent="-457200">
              <a:lnSpc>
                <a:spcPts val="3000"/>
              </a:lnSpc>
              <a:buFont typeface="Wingdings" panose="05000000000000000000" pitchFamily="2" charset="2"/>
              <a:buChar char="ü"/>
            </a:pPr>
            <a:r>
              <a:rPr lang="en-US" sz="2000" spc="100" dirty="0" err="1">
                <a:latin typeface="Aileron Regular"/>
              </a:rPr>
              <a:t>Présentation</a:t>
            </a:r>
            <a:r>
              <a:rPr lang="en-US" sz="2000" spc="100" dirty="0">
                <a:latin typeface="Aileron Regular"/>
              </a:rPr>
              <a:t> du </a:t>
            </a:r>
            <a:r>
              <a:rPr lang="en-US" sz="2000" spc="100" dirty="0" err="1">
                <a:latin typeface="Aileron Regular"/>
              </a:rPr>
              <a:t>projet</a:t>
            </a:r>
            <a:endParaRPr lang="en-US" sz="2000" spc="100" dirty="0">
              <a:latin typeface="Aileron Regular"/>
            </a:endParaRPr>
          </a:p>
          <a:p>
            <a:pPr marL="457200" indent="-457200">
              <a:lnSpc>
                <a:spcPts val="3000"/>
              </a:lnSpc>
              <a:buFont typeface="Wingdings" panose="05000000000000000000" pitchFamily="2" charset="2"/>
              <a:buChar char="ü"/>
            </a:pPr>
            <a:r>
              <a:rPr lang="en-US" sz="2000" spc="100" dirty="0" err="1">
                <a:latin typeface="Aileron Regular"/>
              </a:rPr>
              <a:t>Conduite</a:t>
            </a:r>
            <a:r>
              <a:rPr lang="en-US" sz="2000" spc="100" dirty="0">
                <a:latin typeface="Aileron Regular"/>
              </a:rPr>
              <a:t> du </a:t>
            </a:r>
            <a:r>
              <a:rPr lang="en-US" sz="2000" spc="100" dirty="0" err="1">
                <a:latin typeface="Aileron Regular"/>
              </a:rPr>
              <a:t>projet</a:t>
            </a:r>
            <a:endParaRPr lang="en-US" sz="2000" spc="100" dirty="0">
              <a:latin typeface="Aileron Regular"/>
            </a:endParaRPr>
          </a:p>
        </p:txBody>
      </p:sp>
      <p:sp>
        <p:nvSpPr>
          <p:cNvPr id="7" name="AutoShape 7"/>
          <p:cNvSpPr/>
          <p:nvPr/>
        </p:nvSpPr>
        <p:spPr>
          <a:xfrm>
            <a:off x="6494574" y="1162522"/>
            <a:ext cx="4777276" cy="1644902"/>
          </a:xfrm>
          <a:prstGeom prst="rect">
            <a:avLst/>
          </a:prstGeom>
          <a:solidFill>
            <a:srgbClr val="9AC026"/>
          </a:solidFill>
        </p:spPr>
      </p:sp>
      <p:sp>
        <p:nvSpPr>
          <p:cNvPr id="8" name="TextBox 8"/>
          <p:cNvSpPr txBox="1"/>
          <p:nvPr/>
        </p:nvSpPr>
        <p:spPr>
          <a:xfrm>
            <a:off x="8031972" y="1545807"/>
            <a:ext cx="3844965" cy="849757"/>
          </a:xfrm>
          <a:prstGeom prst="rect">
            <a:avLst/>
          </a:prstGeom>
        </p:spPr>
        <p:txBody>
          <a:bodyPr lIns="0" tIns="0" rIns="0" bIns="0" rtlCol="0" anchor="t">
            <a:spAutoFit/>
          </a:bodyPr>
          <a:lstStyle/>
          <a:p>
            <a:pPr marL="0" lvl="0" indent="0" algn="l">
              <a:lnSpc>
                <a:spcPts val="3354"/>
              </a:lnSpc>
              <a:spcBef>
                <a:spcPct val="0"/>
              </a:spcBef>
            </a:pPr>
            <a:r>
              <a:rPr lang="en-US" sz="2600" spc="101" dirty="0">
                <a:solidFill>
                  <a:srgbClr val="FFFFFF"/>
                </a:solidFill>
                <a:latin typeface="Aileron Regular Bold"/>
              </a:rPr>
              <a:t>CONTEXTE GÉNÉRAL DU PROJET</a:t>
            </a:r>
          </a:p>
        </p:txBody>
      </p:sp>
      <p:sp>
        <p:nvSpPr>
          <p:cNvPr id="9" name="AutoShape 9"/>
          <p:cNvSpPr/>
          <p:nvPr/>
        </p:nvSpPr>
        <p:spPr>
          <a:xfrm>
            <a:off x="6494574" y="2835763"/>
            <a:ext cx="10764726" cy="1644902"/>
          </a:xfrm>
          <a:prstGeom prst="rect">
            <a:avLst/>
          </a:prstGeom>
          <a:solidFill>
            <a:srgbClr val="80A600">
              <a:alpha val="29803"/>
            </a:srgbClr>
          </a:solidFill>
        </p:spPr>
      </p:sp>
      <p:sp>
        <p:nvSpPr>
          <p:cNvPr id="10" name="TextBox 10"/>
          <p:cNvSpPr txBox="1"/>
          <p:nvPr/>
        </p:nvSpPr>
        <p:spPr>
          <a:xfrm>
            <a:off x="12642942" y="3085193"/>
            <a:ext cx="4142724" cy="1128771"/>
          </a:xfrm>
          <a:prstGeom prst="rect">
            <a:avLst/>
          </a:prstGeom>
        </p:spPr>
        <p:txBody>
          <a:bodyPr lIns="0" tIns="0" rIns="0" bIns="0" rtlCol="0" anchor="t">
            <a:spAutoFit/>
          </a:bodyPr>
          <a:lstStyle/>
          <a:p>
            <a:pPr marL="457200" indent="-457200">
              <a:lnSpc>
                <a:spcPts val="3000"/>
              </a:lnSpc>
              <a:buFont typeface="Wingdings" panose="05000000000000000000" pitchFamily="2" charset="2"/>
              <a:buChar char="ü"/>
            </a:pPr>
            <a:r>
              <a:rPr lang="en-US" sz="2000" spc="100" dirty="0">
                <a:solidFill>
                  <a:srgbClr val="191919"/>
                </a:solidFill>
                <a:latin typeface="Aileron Regular"/>
              </a:rPr>
              <a:t>Etude </a:t>
            </a:r>
            <a:r>
              <a:rPr lang="en-US" sz="2000" spc="100" dirty="0" err="1">
                <a:solidFill>
                  <a:srgbClr val="191919"/>
                </a:solidFill>
                <a:latin typeface="Aileron Regular"/>
              </a:rPr>
              <a:t>fonctionnelle</a:t>
            </a:r>
            <a:endParaRPr lang="en-US" sz="2000" spc="100" dirty="0">
              <a:solidFill>
                <a:srgbClr val="191919"/>
              </a:solidFill>
              <a:latin typeface="Aileron Regular"/>
            </a:endParaRPr>
          </a:p>
          <a:p>
            <a:pPr marL="457200" indent="-457200">
              <a:lnSpc>
                <a:spcPts val="3000"/>
              </a:lnSpc>
              <a:buFont typeface="Wingdings" panose="05000000000000000000" pitchFamily="2" charset="2"/>
              <a:buChar char="ü"/>
            </a:pPr>
            <a:r>
              <a:rPr lang="en-US" sz="2000" spc="100" dirty="0">
                <a:solidFill>
                  <a:srgbClr val="191919"/>
                </a:solidFill>
                <a:latin typeface="Aileron Regular"/>
              </a:rPr>
              <a:t>Etude technique </a:t>
            </a:r>
          </a:p>
          <a:p>
            <a:pPr marL="457200" indent="-457200">
              <a:lnSpc>
                <a:spcPts val="3000"/>
              </a:lnSpc>
              <a:buFont typeface="Wingdings" panose="05000000000000000000" pitchFamily="2" charset="2"/>
              <a:buChar char="ü"/>
            </a:pPr>
            <a:r>
              <a:rPr lang="en-US" sz="2000" spc="100" dirty="0">
                <a:solidFill>
                  <a:srgbClr val="191919"/>
                </a:solidFill>
                <a:latin typeface="Aileron Regular"/>
              </a:rPr>
              <a:t>Conception</a:t>
            </a:r>
          </a:p>
        </p:txBody>
      </p:sp>
      <p:sp>
        <p:nvSpPr>
          <p:cNvPr id="11" name="AutoShape 11"/>
          <p:cNvSpPr/>
          <p:nvPr/>
        </p:nvSpPr>
        <p:spPr>
          <a:xfrm>
            <a:off x="6494574" y="2835763"/>
            <a:ext cx="4777276" cy="1644902"/>
          </a:xfrm>
          <a:prstGeom prst="rect">
            <a:avLst/>
          </a:prstGeom>
          <a:solidFill>
            <a:srgbClr val="80A600"/>
          </a:solidFill>
        </p:spPr>
      </p:sp>
      <p:grpSp>
        <p:nvGrpSpPr>
          <p:cNvPr id="12" name="Group 12"/>
          <p:cNvGrpSpPr/>
          <p:nvPr/>
        </p:nvGrpSpPr>
        <p:grpSpPr>
          <a:xfrm rot="-8100000">
            <a:off x="10685819" y="3077119"/>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14" name="AutoShape 14"/>
          <p:cNvSpPr/>
          <p:nvPr/>
        </p:nvSpPr>
        <p:spPr>
          <a:xfrm>
            <a:off x="6494574" y="4509005"/>
            <a:ext cx="10764726" cy="1644902"/>
          </a:xfrm>
          <a:prstGeom prst="rect">
            <a:avLst/>
          </a:prstGeom>
          <a:solidFill>
            <a:srgbClr val="9AC026">
              <a:alpha val="29803"/>
            </a:srgbClr>
          </a:solidFill>
        </p:spPr>
      </p:sp>
      <p:sp>
        <p:nvSpPr>
          <p:cNvPr id="15" name="TextBox 15"/>
          <p:cNvSpPr txBox="1"/>
          <p:nvPr/>
        </p:nvSpPr>
        <p:spPr>
          <a:xfrm>
            <a:off x="12603436" y="4959431"/>
            <a:ext cx="4142724" cy="744050"/>
          </a:xfrm>
          <a:prstGeom prst="rect">
            <a:avLst/>
          </a:prstGeom>
        </p:spPr>
        <p:txBody>
          <a:bodyPr lIns="0" tIns="0" rIns="0" bIns="0" rtlCol="0" anchor="t">
            <a:spAutoFit/>
          </a:bodyPr>
          <a:lstStyle/>
          <a:p>
            <a:pPr marL="457200" indent="-457200">
              <a:lnSpc>
                <a:spcPts val="3000"/>
              </a:lnSpc>
              <a:buFont typeface="Wingdings" panose="05000000000000000000" pitchFamily="2" charset="2"/>
              <a:buChar char="ü"/>
            </a:pPr>
            <a:r>
              <a:rPr lang="en-US" sz="2000" spc="100" dirty="0">
                <a:solidFill>
                  <a:srgbClr val="191919"/>
                </a:solidFill>
                <a:latin typeface="Aileron Regular"/>
              </a:rPr>
              <a:t>Technologies </a:t>
            </a:r>
            <a:r>
              <a:rPr lang="en-US" sz="2000" spc="100" dirty="0" err="1">
                <a:solidFill>
                  <a:srgbClr val="191919"/>
                </a:solidFill>
                <a:latin typeface="Aileron Regular"/>
              </a:rPr>
              <a:t>utilisées</a:t>
            </a:r>
            <a:endParaRPr lang="en-US" sz="2000" spc="100" dirty="0">
              <a:solidFill>
                <a:srgbClr val="191919"/>
              </a:solidFill>
              <a:latin typeface="Aileron Regular"/>
            </a:endParaRPr>
          </a:p>
          <a:p>
            <a:pPr marL="457200" indent="-457200">
              <a:lnSpc>
                <a:spcPts val="3000"/>
              </a:lnSpc>
              <a:buFont typeface="Wingdings" panose="05000000000000000000" pitchFamily="2" charset="2"/>
              <a:buChar char="ü"/>
            </a:pPr>
            <a:r>
              <a:rPr lang="en-US" sz="2000" spc="100" dirty="0" err="1">
                <a:solidFill>
                  <a:srgbClr val="191919"/>
                </a:solidFill>
                <a:latin typeface="Aileron Regular"/>
              </a:rPr>
              <a:t>Démonstration</a:t>
            </a:r>
            <a:endParaRPr lang="en-US" sz="2000" spc="100" dirty="0">
              <a:solidFill>
                <a:srgbClr val="191919"/>
              </a:solidFill>
              <a:latin typeface="Aileron Regular"/>
            </a:endParaRPr>
          </a:p>
        </p:txBody>
      </p:sp>
      <p:sp>
        <p:nvSpPr>
          <p:cNvPr id="16" name="AutoShape 16"/>
          <p:cNvSpPr/>
          <p:nvPr/>
        </p:nvSpPr>
        <p:spPr>
          <a:xfrm>
            <a:off x="6494574" y="4509005"/>
            <a:ext cx="4777276" cy="1644902"/>
          </a:xfrm>
          <a:prstGeom prst="rect">
            <a:avLst/>
          </a:prstGeom>
          <a:solidFill>
            <a:srgbClr val="9AC026"/>
          </a:solidFill>
        </p:spPr>
      </p:sp>
      <p:grpSp>
        <p:nvGrpSpPr>
          <p:cNvPr id="17" name="Group 17"/>
          <p:cNvGrpSpPr/>
          <p:nvPr/>
        </p:nvGrpSpPr>
        <p:grpSpPr>
          <a:xfrm rot="-8100000">
            <a:off x="10685819" y="4750361"/>
            <a:ext cx="1164053" cy="116219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19" name="AutoShape 19"/>
          <p:cNvSpPr/>
          <p:nvPr/>
        </p:nvSpPr>
        <p:spPr>
          <a:xfrm>
            <a:off x="6494574" y="6182246"/>
            <a:ext cx="10764726" cy="1644902"/>
          </a:xfrm>
          <a:prstGeom prst="rect">
            <a:avLst/>
          </a:prstGeom>
          <a:solidFill>
            <a:srgbClr val="80A600">
              <a:alpha val="29803"/>
            </a:srgbClr>
          </a:solidFill>
        </p:spPr>
      </p:sp>
      <p:sp>
        <p:nvSpPr>
          <p:cNvPr id="20" name="TextBox 20"/>
          <p:cNvSpPr txBox="1"/>
          <p:nvPr/>
        </p:nvSpPr>
        <p:spPr>
          <a:xfrm>
            <a:off x="12603436" y="6632672"/>
            <a:ext cx="4142724" cy="744050"/>
          </a:xfrm>
          <a:prstGeom prst="rect">
            <a:avLst/>
          </a:prstGeom>
        </p:spPr>
        <p:txBody>
          <a:bodyPr lIns="0" tIns="0" rIns="0" bIns="0" rtlCol="0" anchor="t">
            <a:spAutoFit/>
          </a:bodyPr>
          <a:lstStyle/>
          <a:p>
            <a:pPr marL="342900" indent="-342900">
              <a:lnSpc>
                <a:spcPts val="3000"/>
              </a:lnSpc>
              <a:buFont typeface="Wingdings" panose="05000000000000000000" pitchFamily="2" charset="2"/>
              <a:buChar char="ü"/>
            </a:pPr>
            <a:r>
              <a:rPr lang="en-US" sz="2000" spc="100" dirty="0" err="1">
                <a:solidFill>
                  <a:srgbClr val="191919"/>
                </a:solidFill>
                <a:latin typeface="Aileron Regular"/>
              </a:rPr>
              <a:t>Projets</a:t>
            </a:r>
            <a:r>
              <a:rPr lang="en-US" sz="2000" spc="100" dirty="0">
                <a:solidFill>
                  <a:srgbClr val="191919"/>
                </a:solidFill>
                <a:latin typeface="Aileron Regular"/>
              </a:rPr>
              <a:t> </a:t>
            </a:r>
            <a:r>
              <a:rPr lang="en-US" sz="2000" spc="100" dirty="0" err="1">
                <a:solidFill>
                  <a:srgbClr val="191919"/>
                </a:solidFill>
                <a:latin typeface="Aileron Regular"/>
              </a:rPr>
              <a:t>réalisés</a:t>
            </a:r>
            <a:endParaRPr lang="en-US" sz="2000" spc="100" dirty="0">
              <a:solidFill>
                <a:srgbClr val="191919"/>
              </a:solidFill>
              <a:latin typeface="Aileron Regular"/>
            </a:endParaRPr>
          </a:p>
          <a:p>
            <a:pPr marL="342900" indent="-342900">
              <a:lnSpc>
                <a:spcPts val="3000"/>
              </a:lnSpc>
              <a:buFont typeface="Wingdings" panose="05000000000000000000" pitchFamily="2" charset="2"/>
              <a:buChar char="ü"/>
            </a:pPr>
            <a:r>
              <a:rPr lang="en-US" sz="2000" spc="100" dirty="0">
                <a:solidFill>
                  <a:srgbClr val="191919"/>
                </a:solidFill>
                <a:latin typeface="Aileron Regular"/>
              </a:rPr>
              <a:t>Technologies </a:t>
            </a:r>
            <a:r>
              <a:rPr lang="en-US" sz="2000" spc="100" dirty="0" err="1">
                <a:solidFill>
                  <a:srgbClr val="191919"/>
                </a:solidFill>
                <a:latin typeface="Aileron Regular"/>
              </a:rPr>
              <a:t>utilisées</a:t>
            </a:r>
            <a:endParaRPr lang="en-US" sz="2000" spc="100" dirty="0">
              <a:solidFill>
                <a:srgbClr val="191919"/>
              </a:solidFill>
              <a:latin typeface="Aileron Regular"/>
            </a:endParaRPr>
          </a:p>
        </p:txBody>
      </p:sp>
      <p:sp>
        <p:nvSpPr>
          <p:cNvPr id="21" name="AutoShape 21"/>
          <p:cNvSpPr/>
          <p:nvPr/>
        </p:nvSpPr>
        <p:spPr>
          <a:xfrm>
            <a:off x="6494574" y="6182246"/>
            <a:ext cx="4777276" cy="1644902"/>
          </a:xfrm>
          <a:prstGeom prst="rect">
            <a:avLst/>
          </a:prstGeom>
          <a:solidFill>
            <a:srgbClr val="80A600"/>
          </a:solidFill>
        </p:spPr>
      </p:sp>
      <p:grpSp>
        <p:nvGrpSpPr>
          <p:cNvPr id="22" name="Group 22"/>
          <p:cNvGrpSpPr/>
          <p:nvPr/>
        </p:nvGrpSpPr>
        <p:grpSpPr>
          <a:xfrm rot="-8100000">
            <a:off x="10685819" y="6423602"/>
            <a:ext cx="1164053" cy="1162190"/>
            <a:chOff x="0" y="0"/>
            <a:chExt cx="6350000" cy="6339840"/>
          </a:xfrm>
        </p:grpSpPr>
        <p:sp>
          <p:nvSpPr>
            <p:cNvPr id="23" name="Freeform 2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24" name="AutoShape 24"/>
          <p:cNvSpPr/>
          <p:nvPr/>
        </p:nvSpPr>
        <p:spPr>
          <a:xfrm>
            <a:off x="6494574" y="7849934"/>
            <a:ext cx="10764726" cy="1644902"/>
          </a:xfrm>
          <a:prstGeom prst="rect">
            <a:avLst/>
          </a:prstGeom>
          <a:solidFill>
            <a:srgbClr val="9AC026">
              <a:alpha val="29803"/>
            </a:srgbClr>
          </a:solidFill>
        </p:spPr>
      </p:sp>
      <p:sp>
        <p:nvSpPr>
          <p:cNvPr id="25" name="TextBox 25"/>
          <p:cNvSpPr txBox="1"/>
          <p:nvPr/>
        </p:nvSpPr>
        <p:spPr>
          <a:xfrm>
            <a:off x="12642942" y="8299040"/>
            <a:ext cx="4142724" cy="732252"/>
          </a:xfrm>
          <a:prstGeom prst="rect">
            <a:avLst/>
          </a:prstGeom>
        </p:spPr>
        <p:txBody>
          <a:bodyPr lIns="0" tIns="0" rIns="0" bIns="0" rtlCol="0" anchor="t">
            <a:spAutoFit/>
          </a:bodyPr>
          <a:lstStyle/>
          <a:p>
            <a:pPr marL="342900" indent="-342900">
              <a:lnSpc>
                <a:spcPts val="3000"/>
              </a:lnSpc>
              <a:buFont typeface="Wingdings" panose="05000000000000000000" pitchFamily="2" charset="2"/>
              <a:buChar char="ü"/>
            </a:pPr>
            <a:r>
              <a:rPr lang="en-US" sz="2000" spc="100" dirty="0">
                <a:solidFill>
                  <a:srgbClr val="191919"/>
                </a:solidFill>
                <a:latin typeface="Aileron Regular"/>
              </a:rPr>
              <a:t>Conclusion </a:t>
            </a:r>
          </a:p>
          <a:p>
            <a:pPr marL="342900" indent="-342900">
              <a:lnSpc>
                <a:spcPts val="3000"/>
              </a:lnSpc>
              <a:buFont typeface="Wingdings" panose="05000000000000000000" pitchFamily="2" charset="2"/>
              <a:buChar char="ü"/>
            </a:pPr>
            <a:r>
              <a:rPr lang="en-US" sz="2000" spc="100" dirty="0">
                <a:solidFill>
                  <a:srgbClr val="191919"/>
                </a:solidFill>
                <a:latin typeface="Aileron Regular"/>
              </a:rPr>
              <a:t>Perspective</a:t>
            </a:r>
          </a:p>
        </p:txBody>
      </p:sp>
      <p:sp>
        <p:nvSpPr>
          <p:cNvPr id="26" name="AutoShape 26"/>
          <p:cNvSpPr/>
          <p:nvPr/>
        </p:nvSpPr>
        <p:spPr>
          <a:xfrm>
            <a:off x="6494574" y="7860575"/>
            <a:ext cx="4777276" cy="1644902"/>
          </a:xfrm>
          <a:prstGeom prst="rect">
            <a:avLst/>
          </a:prstGeom>
          <a:solidFill>
            <a:srgbClr val="9AC026"/>
          </a:solidFill>
        </p:spPr>
      </p:sp>
      <p:grpSp>
        <p:nvGrpSpPr>
          <p:cNvPr id="27" name="Group 27"/>
          <p:cNvGrpSpPr/>
          <p:nvPr/>
        </p:nvGrpSpPr>
        <p:grpSpPr>
          <a:xfrm rot="-8100000">
            <a:off x="10685819" y="8101931"/>
            <a:ext cx="1164053" cy="1162190"/>
            <a:chOff x="0" y="0"/>
            <a:chExt cx="6350000" cy="6339840"/>
          </a:xfrm>
        </p:grpSpPr>
        <p:sp>
          <p:nvSpPr>
            <p:cNvPr id="28" name="Freeform 2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grpSp>
        <p:nvGrpSpPr>
          <p:cNvPr id="29" name="Group 29"/>
          <p:cNvGrpSpPr/>
          <p:nvPr/>
        </p:nvGrpSpPr>
        <p:grpSpPr>
          <a:xfrm>
            <a:off x="6920334" y="1215348"/>
            <a:ext cx="783092" cy="1539250"/>
            <a:chOff x="0" y="0"/>
            <a:chExt cx="1044123" cy="2052334"/>
          </a:xfrm>
        </p:grpSpPr>
        <p:pic>
          <p:nvPicPr>
            <p:cNvPr id="30" name="Picture 30"/>
            <p:cNvPicPr>
              <a:picLocks noChangeAspect="1"/>
            </p:cNvPicPr>
            <p:nvPr/>
          </p:nvPicPr>
          <p:blipFill>
            <a:blip r:embed="rId3"/>
            <a:srcRect l="24562" r="24562"/>
            <a:stretch>
              <a:fillRect/>
            </a:stretch>
          </p:blipFill>
          <p:spPr>
            <a:xfrm>
              <a:off x="0" y="0"/>
              <a:ext cx="1044123" cy="2052334"/>
            </a:xfrm>
            <a:prstGeom prst="rect">
              <a:avLst/>
            </a:prstGeom>
          </p:spPr>
        </p:pic>
        <p:sp>
          <p:nvSpPr>
            <p:cNvPr id="31" name="TextBox 31"/>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01</a:t>
              </a:r>
            </a:p>
          </p:txBody>
        </p:sp>
      </p:grpSp>
      <p:sp>
        <p:nvSpPr>
          <p:cNvPr id="32" name="TextBox 32"/>
          <p:cNvSpPr txBox="1"/>
          <p:nvPr/>
        </p:nvSpPr>
        <p:spPr>
          <a:xfrm>
            <a:off x="8031972" y="3160877"/>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ANALYSE ET CONCEPTION</a:t>
            </a:r>
          </a:p>
        </p:txBody>
      </p:sp>
      <p:grpSp>
        <p:nvGrpSpPr>
          <p:cNvPr id="33" name="Group 33"/>
          <p:cNvGrpSpPr/>
          <p:nvPr/>
        </p:nvGrpSpPr>
        <p:grpSpPr>
          <a:xfrm>
            <a:off x="6920334" y="2879954"/>
            <a:ext cx="783092" cy="1539250"/>
            <a:chOff x="0" y="0"/>
            <a:chExt cx="1044123" cy="2052334"/>
          </a:xfrm>
        </p:grpSpPr>
        <p:pic>
          <p:nvPicPr>
            <p:cNvPr id="34" name="Picture 34"/>
            <p:cNvPicPr>
              <a:picLocks noChangeAspect="1"/>
            </p:cNvPicPr>
            <p:nvPr/>
          </p:nvPicPr>
          <p:blipFill>
            <a:blip r:embed="rId3"/>
            <a:srcRect l="24562" r="24562"/>
            <a:stretch>
              <a:fillRect/>
            </a:stretch>
          </p:blipFill>
          <p:spPr>
            <a:xfrm>
              <a:off x="0" y="0"/>
              <a:ext cx="1044123" cy="2052334"/>
            </a:xfrm>
            <a:prstGeom prst="rect">
              <a:avLst/>
            </a:prstGeom>
          </p:spPr>
        </p:pic>
        <p:sp>
          <p:nvSpPr>
            <p:cNvPr id="35" name="TextBox 35"/>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02</a:t>
              </a:r>
            </a:p>
          </p:txBody>
        </p:sp>
      </p:grpSp>
      <p:sp>
        <p:nvSpPr>
          <p:cNvPr id="36" name="TextBox 36"/>
          <p:cNvSpPr txBox="1"/>
          <p:nvPr/>
        </p:nvSpPr>
        <p:spPr>
          <a:xfrm>
            <a:off x="8035977" y="489483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dirty="0">
                <a:solidFill>
                  <a:srgbClr val="FFFFFF"/>
                </a:solidFill>
                <a:latin typeface="Aileron Regular Bold"/>
              </a:rPr>
              <a:t>RÉALISATION ET MISE EN OEUVRE</a:t>
            </a:r>
          </a:p>
        </p:txBody>
      </p:sp>
      <p:grpSp>
        <p:nvGrpSpPr>
          <p:cNvPr id="37" name="Group 37"/>
          <p:cNvGrpSpPr/>
          <p:nvPr/>
        </p:nvGrpSpPr>
        <p:grpSpPr>
          <a:xfrm>
            <a:off x="6920334" y="4561831"/>
            <a:ext cx="783092" cy="1539250"/>
            <a:chOff x="0" y="0"/>
            <a:chExt cx="1044123" cy="2052334"/>
          </a:xfrm>
        </p:grpSpPr>
        <p:pic>
          <p:nvPicPr>
            <p:cNvPr id="38" name="Picture 38"/>
            <p:cNvPicPr>
              <a:picLocks noChangeAspect="1"/>
            </p:cNvPicPr>
            <p:nvPr/>
          </p:nvPicPr>
          <p:blipFill>
            <a:blip r:embed="rId3"/>
            <a:srcRect l="24562" r="24562"/>
            <a:stretch>
              <a:fillRect/>
            </a:stretch>
          </p:blipFill>
          <p:spPr>
            <a:xfrm>
              <a:off x="0" y="0"/>
              <a:ext cx="1044123" cy="2052334"/>
            </a:xfrm>
            <a:prstGeom prst="rect">
              <a:avLst/>
            </a:prstGeom>
          </p:spPr>
        </p:pic>
        <p:sp>
          <p:nvSpPr>
            <p:cNvPr id="39" name="TextBox 39"/>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03</a:t>
              </a:r>
            </a:p>
          </p:txBody>
        </p:sp>
      </p:grpSp>
      <p:sp>
        <p:nvSpPr>
          <p:cNvPr id="40" name="TextBox 40"/>
          <p:cNvSpPr txBox="1"/>
          <p:nvPr/>
        </p:nvSpPr>
        <p:spPr>
          <a:xfrm>
            <a:off x="8035977" y="6582245"/>
            <a:ext cx="3448289" cy="849757"/>
          </a:xfrm>
          <a:prstGeom prst="rect">
            <a:avLst/>
          </a:prstGeom>
        </p:spPr>
        <p:txBody>
          <a:bodyPr lIns="0" tIns="0" rIns="0" bIns="0" rtlCol="0" anchor="t">
            <a:spAutoFit/>
          </a:bodyPr>
          <a:lstStyle/>
          <a:p>
            <a:pPr marL="0" lvl="0" indent="0" algn="l">
              <a:lnSpc>
                <a:spcPts val="3354"/>
              </a:lnSpc>
              <a:spcBef>
                <a:spcPct val="0"/>
              </a:spcBef>
            </a:pPr>
            <a:r>
              <a:rPr lang="en-US" sz="2600" spc="101" dirty="0">
                <a:solidFill>
                  <a:srgbClr val="FFFFFF"/>
                </a:solidFill>
                <a:latin typeface="Aileron Regular Bold"/>
              </a:rPr>
              <a:t>TÂCHES SUPPLÉMÉNTAIRES</a:t>
            </a:r>
          </a:p>
        </p:txBody>
      </p:sp>
      <p:grpSp>
        <p:nvGrpSpPr>
          <p:cNvPr id="41" name="Group 41"/>
          <p:cNvGrpSpPr/>
          <p:nvPr/>
        </p:nvGrpSpPr>
        <p:grpSpPr>
          <a:xfrm>
            <a:off x="6920334" y="6235072"/>
            <a:ext cx="783092" cy="1539250"/>
            <a:chOff x="0" y="0"/>
            <a:chExt cx="1044123" cy="2052334"/>
          </a:xfrm>
        </p:grpSpPr>
        <p:pic>
          <p:nvPicPr>
            <p:cNvPr id="42" name="Picture 42"/>
            <p:cNvPicPr>
              <a:picLocks noChangeAspect="1"/>
            </p:cNvPicPr>
            <p:nvPr/>
          </p:nvPicPr>
          <p:blipFill>
            <a:blip r:embed="rId3"/>
            <a:srcRect l="24562" r="24562"/>
            <a:stretch>
              <a:fillRect/>
            </a:stretch>
          </p:blipFill>
          <p:spPr>
            <a:xfrm>
              <a:off x="0" y="0"/>
              <a:ext cx="1044123" cy="2052334"/>
            </a:xfrm>
            <a:prstGeom prst="rect">
              <a:avLst/>
            </a:prstGeom>
          </p:spPr>
        </p:pic>
        <p:sp>
          <p:nvSpPr>
            <p:cNvPr id="43" name="TextBox 43"/>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04</a:t>
              </a:r>
            </a:p>
          </p:txBody>
        </p:sp>
      </p:grpSp>
      <p:sp>
        <p:nvSpPr>
          <p:cNvPr id="44" name="TextBox 44"/>
          <p:cNvSpPr txBox="1"/>
          <p:nvPr/>
        </p:nvSpPr>
        <p:spPr>
          <a:xfrm>
            <a:off x="8035977" y="826057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CONCLUSION ET PERSPECTIVES</a:t>
            </a:r>
          </a:p>
        </p:txBody>
      </p:sp>
      <p:grpSp>
        <p:nvGrpSpPr>
          <p:cNvPr id="45" name="Group 45"/>
          <p:cNvGrpSpPr/>
          <p:nvPr/>
        </p:nvGrpSpPr>
        <p:grpSpPr>
          <a:xfrm>
            <a:off x="6920334" y="7913401"/>
            <a:ext cx="783092" cy="1539250"/>
            <a:chOff x="0" y="0"/>
            <a:chExt cx="1044123" cy="2052334"/>
          </a:xfrm>
        </p:grpSpPr>
        <p:pic>
          <p:nvPicPr>
            <p:cNvPr id="46" name="Picture 46"/>
            <p:cNvPicPr>
              <a:picLocks noChangeAspect="1"/>
            </p:cNvPicPr>
            <p:nvPr/>
          </p:nvPicPr>
          <p:blipFill>
            <a:blip r:embed="rId3"/>
            <a:srcRect l="24562" r="24562"/>
            <a:stretch>
              <a:fillRect/>
            </a:stretch>
          </p:blipFill>
          <p:spPr>
            <a:xfrm>
              <a:off x="0" y="0"/>
              <a:ext cx="1044123" cy="2052334"/>
            </a:xfrm>
            <a:prstGeom prst="rect">
              <a:avLst/>
            </a:prstGeom>
          </p:spPr>
        </p:pic>
        <p:sp>
          <p:nvSpPr>
            <p:cNvPr id="47" name="TextBox 47"/>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05</a:t>
              </a:r>
            </a:p>
          </p:txBody>
        </p:sp>
      </p:grpSp>
      <p:sp>
        <p:nvSpPr>
          <p:cNvPr id="49" name="AutoShape 2">
            <a:extLst>
              <a:ext uri="{FF2B5EF4-FFF2-40B4-BE49-F238E27FC236}">
                <a16:creationId xmlns:a16="http://schemas.microsoft.com/office/drawing/2014/main" id="{019AC56C-FC71-4311-9C0B-A21D147A2030}"/>
              </a:ext>
            </a:extLst>
          </p:cNvPr>
          <p:cNvSpPr/>
          <p:nvPr/>
        </p:nvSpPr>
        <p:spPr>
          <a:xfrm>
            <a:off x="1028700" y="6132555"/>
            <a:ext cx="2850181" cy="123181"/>
          </a:xfrm>
          <a:prstGeom prst="rect">
            <a:avLst/>
          </a:prstGeom>
          <a:solidFill>
            <a:srgbClr val="9AC026"/>
          </a:solidFill>
        </p:spPr>
      </p:sp>
      <p:sp>
        <p:nvSpPr>
          <p:cNvPr id="53" name="Slide Number Placeholder 52">
            <a:extLst>
              <a:ext uri="{FF2B5EF4-FFF2-40B4-BE49-F238E27FC236}">
                <a16:creationId xmlns:a16="http://schemas.microsoft.com/office/drawing/2014/main" id="{11926EFE-4D1A-4DEB-9CCE-6527F51F13D3}"/>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D06DB9A0-4B83-4A30-83F4-ECD3811B4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8222" y="2233430"/>
            <a:ext cx="8744129" cy="7915806"/>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pic>
        <p:nvPicPr>
          <p:cNvPr id="18" name="Picture 18"/>
          <p:cNvPicPr>
            <a:picLocks noChangeAspect="1"/>
          </p:cNvPicPr>
          <p:nvPr/>
        </p:nvPicPr>
        <p:blipFill>
          <a:blip r:embed="rId4">
            <a:alphaModFix amt="52000"/>
          </a:blip>
          <a:srcRect/>
          <a:stretch>
            <a:fillRect/>
          </a:stretch>
        </p:blipFill>
        <p:spPr>
          <a:xfrm>
            <a:off x="7820441" y="1720012"/>
            <a:ext cx="283987" cy="464602"/>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48014" y="4104208"/>
            <a:ext cx="4217238"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d'activité  "Service Redmine" :</a:t>
            </a:r>
          </a:p>
        </p:txBody>
      </p:sp>
      <p:sp>
        <p:nvSpPr>
          <p:cNvPr id="25" name="TextBox 25"/>
          <p:cNvSpPr txBox="1"/>
          <p:nvPr/>
        </p:nvSpPr>
        <p:spPr>
          <a:xfrm>
            <a:off x="8420393" y="1604333"/>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9" name="Slide Number Placeholder 28">
            <a:extLst>
              <a:ext uri="{FF2B5EF4-FFF2-40B4-BE49-F238E27FC236}">
                <a16:creationId xmlns:a16="http://schemas.microsoft.com/office/drawing/2014/main" id="{D22B7C6E-1DA7-454A-AD1F-38CD4A235CC9}"/>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6120469" y="4416221"/>
            <a:ext cx="6533864" cy="2403158"/>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Réalisation</a:t>
            </a:r>
            <a:r>
              <a:rPr lang="en-US" sz="6984" dirty="0">
                <a:solidFill>
                  <a:srgbClr val="80A600"/>
                </a:solidFill>
                <a:latin typeface="Arimo Bold"/>
              </a:rPr>
              <a:t> et mise </a:t>
            </a:r>
            <a:r>
              <a:rPr lang="en-US" sz="6984" dirty="0" err="1">
                <a:solidFill>
                  <a:srgbClr val="80A600"/>
                </a:solidFill>
                <a:latin typeface="Arimo Bold"/>
              </a:rPr>
              <a:t>en</a:t>
            </a:r>
            <a:r>
              <a:rPr lang="en-US" sz="6984" dirty="0">
                <a:solidFill>
                  <a:srgbClr val="80A600"/>
                </a:solidFill>
                <a:latin typeface="Arimo Bold"/>
              </a:rPr>
              <a:t> oeuvre</a:t>
            </a: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4876800" y="4657928"/>
            <a:ext cx="593610" cy="971144"/>
          </a:xfrm>
          <a:prstGeom prst="rect">
            <a:avLst/>
          </a:prstGeom>
        </p:spPr>
      </p:pic>
      <p:sp>
        <p:nvSpPr>
          <p:cNvPr id="23" name="AutoShape 2">
            <a:extLst>
              <a:ext uri="{FF2B5EF4-FFF2-40B4-BE49-F238E27FC236}">
                <a16:creationId xmlns:a16="http://schemas.microsoft.com/office/drawing/2014/main" id="{D06CD428-F30C-4D53-B391-4ED18FBCB80C}"/>
              </a:ext>
            </a:extLst>
          </p:cNvPr>
          <p:cNvSpPr/>
          <p:nvPr/>
        </p:nvSpPr>
        <p:spPr>
          <a:xfrm>
            <a:off x="0" y="-8092"/>
            <a:ext cx="3656202" cy="1301806"/>
          </a:xfrm>
          <a:prstGeom prst="rect">
            <a:avLst/>
          </a:prstGeom>
          <a:solidFill>
            <a:srgbClr val="9AC026">
              <a:alpha val="80000"/>
            </a:srgbClr>
          </a:solidFill>
        </p:spPr>
      </p:sp>
      <p:sp>
        <p:nvSpPr>
          <p:cNvPr id="24" name="AutoShape 3">
            <a:extLst>
              <a:ext uri="{FF2B5EF4-FFF2-40B4-BE49-F238E27FC236}">
                <a16:creationId xmlns:a16="http://schemas.microsoft.com/office/drawing/2014/main" id="{50E8CD38-AC72-462E-8949-051851D3AB62}"/>
              </a:ext>
            </a:extLst>
          </p:cNvPr>
          <p:cNvSpPr/>
          <p:nvPr/>
        </p:nvSpPr>
        <p:spPr>
          <a:xfrm>
            <a:off x="3659698" y="0"/>
            <a:ext cx="3656202" cy="1301806"/>
          </a:xfrm>
          <a:prstGeom prst="rect">
            <a:avLst/>
          </a:prstGeom>
          <a:solidFill>
            <a:srgbClr val="9AC026">
              <a:alpha val="80000"/>
            </a:srgbClr>
          </a:solidFill>
        </p:spPr>
      </p:sp>
      <p:pic>
        <p:nvPicPr>
          <p:cNvPr id="25" name="Picture 4">
            <a:extLst>
              <a:ext uri="{FF2B5EF4-FFF2-40B4-BE49-F238E27FC236}">
                <a16:creationId xmlns:a16="http://schemas.microsoft.com/office/drawing/2014/main" id="{42A7ACE1-630F-45E1-A4F4-C5DCAF959034}"/>
              </a:ext>
            </a:extLst>
          </p:cNvPr>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26" name="AutoShape 5">
            <a:extLst>
              <a:ext uri="{FF2B5EF4-FFF2-40B4-BE49-F238E27FC236}">
                <a16:creationId xmlns:a16="http://schemas.microsoft.com/office/drawing/2014/main" id="{DB248EDA-4B45-4285-8BCE-826D86565315}"/>
              </a:ext>
            </a:extLst>
          </p:cNvPr>
          <p:cNvSpPr/>
          <p:nvPr/>
        </p:nvSpPr>
        <p:spPr>
          <a:xfrm>
            <a:off x="7315899" y="8092"/>
            <a:ext cx="3656202" cy="2587428"/>
          </a:xfrm>
          <a:prstGeom prst="rect">
            <a:avLst/>
          </a:prstGeom>
          <a:solidFill>
            <a:srgbClr val="9AC026"/>
          </a:solidFill>
        </p:spPr>
      </p:sp>
      <p:sp>
        <p:nvSpPr>
          <p:cNvPr id="27" name="AutoShape 6">
            <a:extLst>
              <a:ext uri="{FF2B5EF4-FFF2-40B4-BE49-F238E27FC236}">
                <a16:creationId xmlns:a16="http://schemas.microsoft.com/office/drawing/2014/main" id="{74072348-7252-4825-99A7-3F5C2E60D716}"/>
              </a:ext>
            </a:extLst>
          </p:cNvPr>
          <p:cNvSpPr/>
          <p:nvPr/>
        </p:nvSpPr>
        <p:spPr>
          <a:xfrm>
            <a:off x="10972101" y="0"/>
            <a:ext cx="3656202" cy="1301806"/>
          </a:xfrm>
          <a:prstGeom prst="rect">
            <a:avLst/>
          </a:prstGeom>
          <a:solidFill>
            <a:srgbClr val="9AC026">
              <a:alpha val="80784"/>
            </a:srgbClr>
          </a:solidFill>
        </p:spPr>
      </p:sp>
      <p:sp>
        <p:nvSpPr>
          <p:cNvPr id="28" name="AutoShape 7">
            <a:extLst>
              <a:ext uri="{FF2B5EF4-FFF2-40B4-BE49-F238E27FC236}">
                <a16:creationId xmlns:a16="http://schemas.microsoft.com/office/drawing/2014/main" id="{DD6A16AD-07F5-42C0-A29E-DB849680B218}"/>
              </a:ext>
            </a:extLst>
          </p:cNvPr>
          <p:cNvSpPr/>
          <p:nvPr/>
        </p:nvSpPr>
        <p:spPr>
          <a:xfrm>
            <a:off x="14631798" y="0"/>
            <a:ext cx="3656202" cy="1301806"/>
          </a:xfrm>
          <a:prstGeom prst="rect">
            <a:avLst/>
          </a:prstGeom>
          <a:solidFill>
            <a:srgbClr val="9AC026">
              <a:alpha val="80000"/>
            </a:srgbClr>
          </a:solidFill>
        </p:spPr>
      </p:sp>
      <p:grpSp>
        <p:nvGrpSpPr>
          <p:cNvPr id="29" name="Group 8">
            <a:extLst>
              <a:ext uri="{FF2B5EF4-FFF2-40B4-BE49-F238E27FC236}">
                <a16:creationId xmlns:a16="http://schemas.microsoft.com/office/drawing/2014/main" id="{F5CCC85F-4BA6-49B0-BA27-A676AF5D0539}"/>
              </a:ext>
            </a:extLst>
          </p:cNvPr>
          <p:cNvGrpSpPr/>
          <p:nvPr/>
        </p:nvGrpSpPr>
        <p:grpSpPr>
          <a:xfrm rot="5400000">
            <a:off x="2938624" y="468439"/>
            <a:ext cx="1301806" cy="364929"/>
            <a:chOff x="0" y="0"/>
            <a:chExt cx="2038705" cy="571500"/>
          </a:xfrm>
        </p:grpSpPr>
        <p:sp>
          <p:nvSpPr>
            <p:cNvPr id="30" name="Freeform 9">
              <a:extLst>
                <a:ext uri="{FF2B5EF4-FFF2-40B4-BE49-F238E27FC236}">
                  <a16:creationId xmlns:a16="http://schemas.microsoft.com/office/drawing/2014/main" id="{62BBBBE7-600F-43FD-89C6-AD03719286A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1" name="Group 10">
            <a:extLst>
              <a:ext uri="{FF2B5EF4-FFF2-40B4-BE49-F238E27FC236}">
                <a16:creationId xmlns:a16="http://schemas.microsoft.com/office/drawing/2014/main" id="{7D67DDF9-DDA7-4491-85DC-0B370B52596F}"/>
              </a:ext>
            </a:extLst>
          </p:cNvPr>
          <p:cNvGrpSpPr/>
          <p:nvPr/>
        </p:nvGrpSpPr>
        <p:grpSpPr>
          <a:xfrm rot="5400000">
            <a:off x="6636421" y="468439"/>
            <a:ext cx="1301806" cy="364929"/>
            <a:chOff x="0" y="0"/>
            <a:chExt cx="2038705" cy="571500"/>
          </a:xfrm>
        </p:grpSpPr>
        <p:sp>
          <p:nvSpPr>
            <p:cNvPr id="32" name="Freeform 11">
              <a:extLst>
                <a:ext uri="{FF2B5EF4-FFF2-40B4-BE49-F238E27FC236}">
                  <a16:creationId xmlns:a16="http://schemas.microsoft.com/office/drawing/2014/main" id="{59899A7F-7599-4B64-A607-F4424F4F1D0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12">
            <a:extLst>
              <a:ext uri="{FF2B5EF4-FFF2-40B4-BE49-F238E27FC236}">
                <a16:creationId xmlns:a16="http://schemas.microsoft.com/office/drawing/2014/main" id="{9FD5F799-4A7D-4F70-A3D3-ADF2431D37CD}"/>
              </a:ext>
            </a:extLst>
          </p:cNvPr>
          <p:cNvGrpSpPr/>
          <p:nvPr/>
        </p:nvGrpSpPr>
        <p:grpSpPr>
          <a:xfrm rot="5400000">
            <a:off x="10359298" y="458914"/>
            <a:ext cx="1301806" cy="364929"/>
            <a:chOff x="0" y="0"/>
            <a:chExt cx="2038705" cy="571500"/>
          </a:xfrm>
        </p:grpSpPr>
        <p:sp>
          <p:nvSpPr>
            <p:cNvPr id="34" name="Freeform 13">
              <a:extLst>
                <a:ext uri="{FF2B5EF4-FFF2-40B4-BE49-F238E27FC236}">
                  <a16:creationId xmlns:a16="http://schemas.microsoft.com/office/drawing/2014/main" id="{4B53459B-04A1-4038-B449-B07348384C70}"/>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4">
            <a:extLst>
              <a:ext uri="{FF2B5EF4-FFF2-40B4-BE49-F238E27FC236}">
                <a16:creationId xmlns:a16="http://schemas.microsoft.com/office/drawing/2014/main" id="{CDB1F1FB-4531-4878-BB98-EB4848A0C1E7}"/>
              </a:ext>
            </a:extLst>
          </p:cNvPr>
          <p:cNvGrpSpPr/>
          <p:nvPr/>
        </p:nvGrpSpPr>
        <p:grpSpPr>
          <a:xfrm rot="5400000">
            <a:off x="13977399" y="468439"/>
            <a:ext cx="1301806" cy="364929"/>
            <a:chOff x="0" y="0"/>
            <a:chExt cx="2038705" cy="571500"/>
          </a:xfrm>
        </p:grpSpPr>
        <p:sp>
          <p:nvSpPr>
            <p:cNvPr id="36" name="Freeform 15">
              <a:extLst>
                <a:ext uri="{FF2B5EF4-FFF2-40B4-BE49-F238E27FC236}">
                  <a16:creationId xmlns:a16="http://schemas.microsoft.com/office/drawing/2014/main" id="{EA58DD31-CC98-40BE-A5D9-51DB6802872E}"/>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7" name="Picture 16">
            <a:extLst>
              <a:ext uri="{FF2B5EF4-FFF2-40B4-BE49-F238E27FC236}">
                <a16:creationId xmlns:a16="http://schemas.microsoft.com/office/drawing/2014/main" id="{AE75F297-BD61-418C-ADF5-2E94BA60A896}"/>
              </a:ext>
            </a:extLst>
          </p:cNvPr>
          <p:cNvPicPr>
            <a:picLocks noChangeAspect="1"/>
          </p:cNvPicPr>
          <p:nvPr/>
        </p:nvPicPr>
        <p:blipFill>
          <a:blip r:embed="rId3"/>
          <a:srcRect/>
          <a:stretch>
            <a:fillRect/>
          </a:stretch>
        </p:blipFill>
        <p:spPr>
          <a:xfrm>
            <a:off x="8601645" y="1368481"/>
            <a:ext cx="1084710" cy="1084710"/>
          </a:xfrm>
          <a:prstGeom prst="rect">
            <a:avLst/>
          </a:prstGeom>
        </p:spPr>
      </p:pic>
      <p:sp>
        <p:nvSpPr>
          <p:cNvPr id="38" name="TextBox 17">
            <a:extLst>
              <a:ext uri="{FF2B5EF4-FFF2-40B4-BE49-F238E27FC236}">
                <a16:creationId xmlns:a16="http://schemas.microsoft.com/office/drawing/2014/main" id="{59CFB197-142D-4C8C-891B-3AE621C2CA32}"/>
              </a:ext>
            </a:extLst>
          </p:cNvPr>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39" name="TextBox 18">
            <a:extLst>
              <a:ext uri="{FF2B5EF4-FFF2-40B4-BE49-F238E27FC236}">
                <a16:creationId xmlns:a16="http://schemas.microsoft.com/office/drawing/2014/main" id="{8754D3D9-EEB1-4F96-8761-16648838ABF2}"/>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40" name="TextBox 19">
            <a:extLst>
              <a:ext uri="{FF2B5EF4-FFF2-40B4-BE49-F238E27FC236}">
                <a16:creationId xmlns:a16="http://schemas.microsoft.com/office/drawing/2014/main" id="{C99759D4-DEC8-45DD-A675-6EE2E641B3CF}"/>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20">
            <a:extLst>
              <a:ext uri="{FF2B5EF4-FFF2-40B4-BE49-F238E27FC236}">
                <a16:creationId xmlns:a16="http://schemas.microsoft.com/office/drawing/2014/main" id="{CDCFAD2D-F351-4E79-ADC6-1A2274E40264}"/>
              </a:ext>
            </a:extLst>
          </p:cNvPr>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2" name="TextBox 21">
            <a:extLst>
              <a:ext uri="{FF2B5EF4-FFF2-40B4-BE49-F238E27FC236}">
                <a16:creationId xmlns:a16="http://schemas.microsoft.com/office/drawing/2014/main" id="{94F6F056-F309-4D05-A934-C6E27D3A3905}"/>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6" name="Slide Number Placeholder 45">
            <a:extLst>
              <a:ext uri="{FF2B5EF4-FFF2-40B4-BE49-F238E27FC236}">
                <a16:creationId xmlns:a16="http://schemas.microsoft.com/office/drawing/2014/main" id="{A4958BC2-92E4-4201-A817-A45EC506B49D}"/>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51338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sp>
        <p:nvSpPr>
          <p:cNvPr id="17" name="TextBox 17"/>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23" name="TextBox 23"/>
          <p:cNvSpPr txBox="1"/>
          <p:nvPr/>
        </p:nvSpPr>
        <p:spPr>
          <a:xfrm>
            <a:off x="1268985" y="1576042"/>
            <a:ext cx="6046914" cy="1254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Technologies et Outils utiliisés</a:t>
            </a:r>
          </a:p>
        </p:txBody>
      </p:sp>
      <p:pic>
        <p:nvPicPr>
          <p:cNvPr id="24" name="Picture 24"/>
          <p:cNvPicPr>
            <a:picLocks noChangeAspect="1"/>
          </p:cNvPicPr>
          <p:nvPr/>
        </p:nvPicPr>
        <p:blipFill>
          <a:blip r:embed="rId4"/>
          <a:srcRect/>
          <a:stretch>
            <a:fillRect/>
          </a:stretch>
        </p:blipFill>
        <p:spPr>
          <a:xfrm>
            <a:off x="9045244" y="3662949"/>
            <a:ext cx="910592" cy="910592"/>
          </a:xfrm>
          <a:prstGeom prst="rect">
            <a:avLst/>
          </a:prstGeom>
        </p:spPr>
      </p:pic>
      <p:pic>
        <p:nvPicPr>
          <p:cNvPr id="25" name="Picture 25"/>
          <p:cNvPicPr>
            <a:picLocks noChangeAspect="1"/>
          </p:cNvPicPr>
          <p:nvPr/>
        </p:nvPicPr>
        <p:blipFill>
          <a:blip r:embed="rId5">
            <a:alphaModFix amt="9999"/>
          </a:blip>
          <a:srcRect/>
          <a:stretch>
            <a:fillRect/>
          </a:stretch>
        </p:blipFill>
        <p:spPr>
          <a:xfrm>
            <a:off x="10315393" y="3662949"/>
            <a:ext cx="2575565" cy="257556"/>
          </a:xfrm>
          <a:prstGeom prst="rect">
            <a:avLst/>
          </a:prstGeom>
        </p:spPr>
      </p:pic>
      <p:pic>
        <p:nvPicPr>
          <p:cNvPr id="26" name="Picture 26"/>
          <p:cNvPicPr>
            <a:picLocks noChangeAspect="1"/>
          </p:cNvPicPr>
          <p:nvPr/>
        </p:nvPicPr>
        <p:blipFill>
          <a:blip r:embed="rId5">
            <a:alphaModFix amt="9999"/>
          </a:blip>
          <a:srcRect/>
          <a:stretch>
            <a:fillRect/>
          </a:stretch>
        </p:blipFill>
        <p:spPr>
          <a:xfrm>
            <a:off x="11919151" y="5073141"/>
            <a:ext cx="2575565" cy="257556"/>
          </a:xfrm>
          <a:prstGeom prst="rect">
            <a:avLst/>
          </a:prstGeom>
        </p:spPr>
      </p:pic>
      <p:pic>
        <p:nvPicPr>
          <p:cNvPr id="27" name="Picture 27"/>
          <p:cNvPicPr>
            <a:picLocks noChangeAspect="1"/>
          </p:cNvPicPr>
          <p:nvPr/>
        </p:nvPicPr>
        <p:blipFill>
          <a:blip r:embed="rId5">
            <a:alphaModFix amt="9999"/>
          </a:blip>
          <a:srcRect/>
          <a:stretch>
            <a:fillRect/>
          </a:stretch>
        </p:blipFill>
        <p:spPr>
          <a:xfrm>
            <a:off x="11807022" y="7045642"/>
            <a:ext cx="2575565" cy="257556"/>
          </a:xfrm>
          <a:prstGeom prst="rect">
            <a:avLst/>
          </a:prstGeom>
        </p:spPr>
      </p:pic>
      <p:pic>
        <p:nvPicPr>
          <p:cNvPr id="28" name="Picture 28"/>
          <p:cNvPicPr>
            <a:picLocks noChangeAspect="1"/>
          </p:cNvPicPr>
          <p:nvPr/>
        </p:nvPicPr>
        <p:blipFill>
          <a:blip r:embed="rId5">
            <a:alphaModFix amt="9999"/>
          </a:blip>
          <a:srcRect/>
          <a:stretch>
            <a:fillRect/>
          </a:stretch>
        </p:blipFill>
        <p:spPr>
          <a:xfrm>
            <a:off x="4484190" y="5074225"/>
            <a:ext cx="2575565" cy="257556"/>
          </a:xfrm>
          <a:prstGeom prst="rect">
            <a:avLst/>
          </a:prstGeom>
        </p:spPr>
      </p:pic>
      <p:pic>
        <p:nvPicPr>
          <p:cNvPr id="29" name="Picture 29"/>
          <p:cNvPicPr>
            <a:picLocks noChangeAspect="1"/>
          </p:cNvPicPr>
          <p:nvPr/>
        </p:nvPicPr>
        <p:blipFill>
          <a:blip r:embed="rId5">
            <a:alphaModFix amt="9999"/>
          </a:blip>
          <a:srcRect/>
          <a:stretch>
            <a:fillRect/>
          </a:stretch>
        </p:blipFill>
        <p:spPr>
          <a:xfrm>
            <a:off x="4822339" y="7045642"/>
            <a:ext cx="2575565" cy="257556"/>
          </a:xfrm>
          <a:prstGeom prst="rect">
            <a:avLst/>
          </a:prstGeom>
        </p:spPr>
      </p:pic>
      <p:pic>
        <p:nvPicPr>
          <p:cNvPr id="30" name="Picture 30"/>
          <p:cNvPicPr>
            <a:picLocks noChangeAspect="1"/>
          </p:cNvPicPr>
          <p:nvPr/>
        </p:nvPicPr>
        <p:blipFill>
          <a:blip r:embed="rId5">
            <a:alphaModFix amt="9999"/>
          </a:blip>
          <a:srcRect/>
          <a:stretch>
            <a:fillRect/>
          </a:stretch>
        </p:blipFill>
        <p:spPr>
          <a:xfrm>
            <a:off x="6110121" y="8661672"/>
            <a:ext cx="2575565" cy="257556"/>
          </a:xfrm>
          <a:prstGeom prst="rect">
            <a:avLst/>
          </a:prstGeom>
        </p:spPr>
      </p:pic>
      <p:grpSp>
        <p:nvGrpSpPr>
          <p:cNvPr id="31" name="Group 31"/>
          <p:cNvGrpSpPr>
            <a:grpSpLocks noChangeAspect="1"/>
          </p:cNvGrpSpPr>
          <p:nvPr/>
        </p:nvGrpSpPr>
        <p:grpSpPr>
          <a:xfrm>
            <a:off x="8530097" y="2960364"/>
            <a:ext cx="1785297" cy="1785297"/>
            <a:chOff x="0" y="0"/>
            <a:chExt cx="6350000" cy="6350000"/>
          </a:xfrm>
        </p:grpSpPr>
        <p:sp>
          <p:nvSpPr>
            <p:cNvPr id="32" name="Freeform 32"/>
            <p:cNvSpPr/>
            <p:nvPr/>
          </p:nvSpPr>
          <p:spPr>
            <a:xfrm>
              <a:off x="946430" y="989283"/>
              <a:ext cx="4495575" cy="4493395"/>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9753" t="10320" r="9753" b="10320"/>
              </a:stretch>
            </a:blipFill>
          </p:spPr>
          <p:txBody>
            <a:bodyPr/>
            <a:lstStyle/>
            <a:p>
              <a:endParaRPr lang="fr-FR" dirty="0"/>
            </a:p>
          </p:txBody>
        </p:sp>
        <p:sp>
          <p:nvSpPr>
            <p:cNvPr id="33" name="Freeform 3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86EAE9"/>
            </a:solidFill>
          </p:spPr>
        </p:sp>
      </p:grpSp>
      <p:grpSp>
        <p:nvGrpSpPr>
          <p:cNvPr id="37" name="Group 37"/>
          <p:cNvGrpSpPr>
            <a:grpSpLocks noChangeAspect="1"/>
          </p:cNvGrpSpPr>
          <p:nvPr/>
        </p:nvGrpSpPr>
        <p:grpSpPr>
          <a:xfrm>
            <a:off x="10021725" y="6281772"/>
            <a:ext cx="1785297" cy="1785297"/>
            <a:chOff x="0" y="0"/>
            <a:chExt cx="6350000" cy="6350000"/>
          </a:xfrm>
        </p:grpSpPr>
        <p:sp>
          <p:nvSpPr>
            <p:cNvPr id="38" name="Freeform 3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9910" t="10319" r="9910" b="10319"/>
              </a:stretch>
            </a:blipFill>
          </p:spPr>
        </p:sp>
        <p:sp>
          <p:nvSpPr>
            <p:cNvPr id="39" name="Freeform 3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7C9EF"/>
            </a:solidFill>
          </p:spPr>
        </p:sp>
      </p:grpSp>
      <p:grpSp>
        <p:nvGrpSpPr>
          <p:cNvPr id="40" name="Group 40"/>
          <p:cNvGrpSpPr>
            <a:grpSpLocks noChangeAspect="1"/>
          </p:cNvGrpSpPr>
          <p:nvPr/>
        </p:nvGrpSpPr>
        <p:grpSpPr>
          <a:xfrm>
            <a:off x="8530097" y="7897802"/>
            <a:ext cx="1785297" cy="1785297"/>
            <a:chOff x="0" y="0"/>
            <a:chExt cx="6350000" cy="6350000"/>
          </a:xfrm>
        </p:grpSpPr>
        <p:sp>
          <p:nvSpPr>
            <p:cNvPr id="41" name="Freeform 4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8"/>
              <a:stretch>
                <a:fillRect l="1982" t="2816" r="1982" b="1149"/>
              </a:stretch>
            </a:blipFill>
          </p:spPr>
        </p:sp>
        <p:sp>
          <p:nvSpPr>
            <p:cNvPr id="42" name="Freeform 4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C92D5"/>
            </a:solidFill>
          </p:spPr>
        </p:sp>
      </p:grpSp>
      <p:grpSp>
        <p:nvGrpSpPr>
          <p:cNvPr id="43" name="Group 43"/>
          <p:cNvGrpSpPr>
            <a:grpSpLocks noChangeAspect="1"/>
          </p:cNvGrpSpPr>
          <p:nvPr/>
        </p:nvGrpSpPr>
        <p:grpSpPr>
          <a:xfrm>
            <a:off x="7081928" y="6281772"/>
            <a:ext cx="1785297" cy="1785297"/>
            <a:chOff x="0" y="0"/>
            <a:chExt cx="6350000" cy="6350000"/>
          </a:xfrm>
        </p:grpSpPr>
        <p:sp>
          <p:nvSpPr>
            <p:cNvPr id="44" name="Freeform 4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9"/>
              <a:stretch>
                <a:fillRect l="10320" t="10319" r="602" b="10320"/>
              </a:stretch>
            </a:blipFill>
          </p:spPr>
        </p:sp>
        <p:sp>
          <p:nvSpPr>
            <p:cNvPr id="45" name="Freeform 4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13538A"/>
            </a:solidFill>
          </p:spPr>
        </p:sp>
      </p:grpSp>
      <p:sp>
        <p:nvSpPr>
          <p:cNvPr id="36" name="Freeform 36"/>
          <p:cNvSpPr/>
          <p:nvPr/>
        </p:nvSpPr>
        <p:spPr>
          <a:xfrm>
            <a:off x="10133854" y="4309271"/>
            <a:ext cx="1785297" cy="1785297"/>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EDAD8"/>
          </a:solidFill>
        </p:spPr>
      </p:sp>
      <p:grpSp>
        <p:nvGrpSpPr>
          <p:cNvPr id="46" name="Group 46"/>
          <p:cNvGrpSpPr>
            <a:grpSpLocks noChangeAspect="1"/>
          </p:cNvGrpSpPr>
          <p:nvPr/>
        </p:nvGrpSpPr>
        <p:grpSpPr>
          <a:xfrm>
            <a:off x="6879155" y="4309271"/>
            <a:ext cx="1785297" cy="1785297"/>
            <a:chOff x="0" y="0"/>
            <a:chExt cx="6350000" cy="6350000"/>
          </a:xfrm>
        </p:grpSpPr>
        <p:sp>
          <p:nvSpPr>
            <p:cNvPr id="47" name="Freeform 4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0"/>
              <a:stretch>
                <a:fillRect l="10319" t="9690" r="10319" b="9690"/>
              </a:stretch>
            </a:blipFill>
          </p:spPr>
        </p:sp>
        <p:sp>
          <p:nvSpPr>
            <p:cNvPr id="48" name="Freeform 4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7ACFF5"/>
            </a:solidFill>
          </p:spPr>
        </p:sp>
      </p:grpSp>
      <p:pic>
        <p:nvPicPr>
          <p:cNvPr id="68" name="Picture 67">
            <a:extLst>
              <a:ext uri="{FF2B5EF4-FFF2-40B4-BE49-F238E27FC236}">
                <a16:creationId xmlns:a16="http://schemas.microsoft.com/office/drawing/2014/main" id="{A97CFE8A-3D0E-45F6-B3A9-B3AEC480158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3203" t="616" r="23326"/>
          <a:stretch/>
        </p:blipFill>
        <p:spPr>
          <a:xfrm>
            <a:off x="10548606" y="4686300"/>
            <a:ext cx="962116" cy="1010764"/>
          </a:xfrm>
          <a:prstGeom prst="rect">
            <a:avLst/>
          </a:prstGeom>
        </p:spPr>
      </p:pic>
      <p:grpSp>
        <p:nvGrpSpPr>
          <p:cNvPr id="49" name="Group 49"/>
          <p:cNvGrpSpPr/>
          <p:nvPr/>
        </p:nvGrpSpPr>
        <p:grpSpPr>
          <a:xfrm>
            <a:off x="13206933" y="3135343"/>
            <a:ext cx="4344100" cy="1178213"/>
            <a:chOff x="0" y="0"/>
            <a:chExt cx="5792133" cy="1570951"/>
          </a:xfrm>
        </p:grpSpPr>
        <p:sp>
          <p:nvSpPr>
            <p:cNvPr id="50" name="TextBox 50"/>
            <p:cNvSpPr txBox="1"/>
            <p:nvPr/>
          </p:nvSpPr>
          <p:spPr>
            <a:xfrm>
              <a:off x="0" y="671142"/>
              <a:ext cx="5792133"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Plate-forme logicielle complète pour automatiser  les processus métier.</a:t>
              </a:r>
            </a:p>
          </p:txBody>
        </p:sp>
        <p:sp>
          <p:nvSpPr>
            <p:cNvPr id="51" name="TextBox 51"/>
            <p:cNvSpPr txBox="1"/>
            <p:nvPr/>
          </p:nvSpPr>
          <p:spPr>
            <a:xfrm>
              <a:off x="0" y="-28575"/>
              <a:ext cx="5792133"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UiPath</a:t>
              </a:r>
            </a:p>
          </p:txBody>
        </p:sp>
      </p:grpSp>
      <p:grpSp>
        <p:nvGrpSpPr>
          <p:cNvPr id="52" name="Group 52"/>
          <p:cNvGrpSpPr/>
          <p:nvPr/>
        </p:nvGrpSpPr>
        <p:grpSpPr>
          <a:xfrm>
            <a:off x="14748296" y="4578089"/>
            <a:ext cx="3329540" cy="1245491"/>
            <a:chOff x="0" y="0"/>
            <a:chExt cx="4439386" cy="1660654"/>
          </a:xfrm>
        </p:grpSpPr>
        <p:sp>
          <p:nvSpPr>
            <p:cNvPr id="53" name="TextBox 53"/>
            <p:cNvSpPr txBox="1"/>
            <p:nvPr/>
          </p:nvSpPr>
          <p:spPr>
            <a:xfrm>
              <a:off x="0" y="652092"/>
              <a:ext cx="4439386" cy="1008562"/>
            </a:xfrm>
            <a:prstGeom prst="rect">
              <a:avLst/>
            </a:prstGeom>
          </p:spPr>
          <p:txBody>
            <a:bodyPr lIns="0" tIns="0" rIns="0" bIns="0" rtlCol="0" anchor="t">
              <a:spAutoFit/>
            </a:bodyPr>
            <a:lstStyle/>
            <a:p>
              <a:pPr>
                <a:lnSpc>
                  <a:spcPts val="3090"/>
                </a:lnSpc>
              </a:pPr>
              <a:r>
                <a:rPr lang="en-US" sz="2060" spc="103">
                  <a:solidFill>
                    <a:srgbClr val="191919"/>
                  </a:solidFill>
                  <a:latin typeface="Aileron Regular"/>
                </a:rPr>
                <a:t>Moteur de traitement de langage naturel</a:t>
              </a:r>
            </a:p>
          </p:txBody>
        </p:sp>
        <p:sp>
          <p:nvSpPr>
            <p:cNvPr id="54" name="TextBox 54"/>
            <p:cNvSpPr txBox="1"/>
            <p:nvPr/>
          </p:nvSpPr>
          <p:spPr>
            <a:xfrm>
              <a:off x="0" y="-28575"/>
              <a:ext cx="4439386"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DialogFlow</a:t>
              </a:r>
            </a:p>
          </p:txBody>
        </p:sp>
      </p:grpSp>
      <p:grpSp>
        <p:nvGrpSpPr>
          <p:cNvPr id="55" name="Group 55"/>
          <p:cNvGrpSpPr/>
          <p:nvPr/>
        </p:nvGrpSpPr>
        <p:grpSpPr>
          <a:xfrm>
            <a:off x="14636167" y="6585314"/>
            <a:ext cx="2713431" cy="1178213"/>
            <a:chOff x="0" y="0"/>
            <a:chExt cx="3617907" cy="1570951"/>
          </a:xfrm>
        </p:grpSpPr>
        <p:sp>
          <p:nvSpPr>
            <p:cNvPr id="56" name="TextBox 56"/>
            <p:cNvSpPr txBox="1"/>
            <p:nvPr/>
          </p:nvSpPr>
          <p:spPr>
            <a:xfrm>
              <a:off x="0" y="671142"/>
              <a:ext cx="3617907"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Environnement de développement IDE</a:t>
              </a:r>
            </a:p>
          </p:txBody>
        </p:sp>
        <p:sp>
          <p:nvSpPr>
            <p:cNvPr id="57" name="TextBox 57"/>
            <p:cNvSpPr txBox="1"/>
            <p:nvPr/>
          </p:nvSpPr>
          <p:spPr>
            <a:xfrm>
              <a:off x="0" y="-28575"/>
              <a:ext cx="3617907"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Eclipse</a:t>
              </a:r>
            </a:p>
          </p:txBody>
        </p:sp>
      </p:grpSp>
      <p:grpSp>
        <p:nvGrpSpPr>
          <p:cNvPr id="58" name="Group 58"/>
          <p:cNvGrpSpPr/>
          <p:nvPr/>
        </p:nvGrpSpPr>
        <p:grpSpPr>
          <a:xfrm>
            <a:off x="832495" y="4579174"/>
            <a:ext cx="3433799" cy="1245491"/>
            <a:chOff x="0" y="0"/>
            <a:chExt cx="4578398" cy="1660654"/>
          </a:xfrm>
        </p:grpSpPr>
        <p:sp>
          <p:nvSpPr>
            <p:cNvPr id="59" name="TextBox 59"/>
            <p:cNvSpPr txBox="1"/>
            <p:nvPr/>
          </p:nvSpPr>
          <p:spPr>
            <a:xfrm>
              <a:off x="0" y="652092"/>
              <a:ext cx="4578398"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logicielle libre en JavaScript orientée</a:t>
              </a:r>
            </a:p>
          </p:txBody>
        </p:sp>
        <p:sp>
          <p:nvSpPr>
            <p:cNvPr id="60" name="TextBox 60"/>
            <p:cNvSpPr txBox="1"/>
            <p:nvPr/>
          </p:nvSpPr>
          <p:spPr>
            <a:xfrm>
              <a:off x="0" y="-28575"/>
              <a:ext cx="4578398"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NodeJs</a:t>
              </a:r>
            </a:p>
          </p:txBody>
        </p:sp>
      </p:grpSp>
      <p:grpSp>
        <p:nvGrpSpPr>
          <p:cNvPr id="61" name="Group 61"/>
          <p:cNvGrpSpPr/>
          <p:nvPr/>
        </p:nvGrpSpPr>
        <p:grpSpPr>
          <a:xfrm>
            <a:off x="832495" y="6585314"/>
            <a:ext cx="3772806" cy="1178213"/>
            <a:chOff x="0" y="0"/>
            <a:chExt cx="5030407" cy="1570951"/>
          </a:xfrm>
        </p:grpSpPr>
        <p:sp>
          <p:nvSpPr>
            <p:cNvPr id="62" name="TextBox 62"/>
            <p:cNvSpPr txBox="1"/>
            <p:nvPr/>
          </p:nvSpPr>
          <p:spPr>
            <a:xfrm>
              <a:off x="0" y="671142"/>
              <a:ext cx="5030407" cy="899808"/>
            </a:xfrm>
            <a:prstGeom prst="rect">
              <a:avLst/>
            </a:prstGeom>
          </p:spPr>
          <p:txBody>
            <a:bodyPr lIns="0" tIns="0" rIns="0" bIns="0" rtlCol="0" anchor="t">
              <a:spAutoFit/>
            </a:bodyPr>
            <a:lstStyle/>
            <a:p>
              <a:pPr algn="r">
                <a:lnSpc>
                  <a:spcPts val="2795"/>
                </a:lnSpc>
              </a:pPr>
              <a:r>
                <a:rPr lang="en-US" sz="1863" spc="93">
                  <a:solidFill>
                    <a:srgbClr val="191919"/>
                  </a:solidFill>
                  <a:latin typeface="Aileron Regular"/>
                </a:rPr>
                <a:t>Framework de test informatique développé en Java</a:t>
              </a:r>
            </a:p>
          </p:txBody>
        </p:sp>
        <p:sp>
          <p:nvSpPr>
            <p:cNvPr id="63" name="TextBox 63"/>
            <p:cNvSpPr txBox="1"/>
            <p:nvPr/>
          </p:nvSpPr>
          <p:spPr>
            <a:xfrm>
              <a:off x="0" y="-28575"/>
              <a:ext cx="5030407"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Selenium</a:t>
              </a:r>
            </a:p>
          </p:txBody>
        </p:sp>
      </p:grpSp>
      <p:grpSp>
        <p:nvGrpSpPr>
          <p:cNvPr id="64" name="Group 64"/>
          <p:cNvGrpSpPr/>
          <p:nvPr/>
        </p:nvGrpSpPr>
        <p:grpSpPr>
          <a:xfrm>
            <a:off x="1020695" y="8167705"/>
            <a:ext cx="4860226" cy="1245491"/>
            <a:chOff x="0" y="0"/>
            <a:chExt cx="6480301" cy="1660654"/>
          </a:xfrm>
        </p:grpSpPr>
        <p:sp>
          <p:nvSpPr>
            <p:cNvPr id="65" name="TextBox 65"/>
            <p:cNvSpPr txBox="1"/>
            <p:nvPr/>
          </p:nvSpPr>
          <p:spPr>
            <a:xfrm>
              <a:off x="0" y="652092"/>
              <a:ext cx="6480301"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de collaboration pour développement d'API</a:t>
              </a:r>
            </a:p>
          </p:txBody>
        </p:sp>
        <p:sp>
          <p:nvSpPr>
            <p:cNvPr id="66" name="TextBox 66"/>
            <p:cNvSpPr txBox="1"/>
            <p:nvPr/>
          </p:nvSpPr>
          <p:spPr>
            <a:xfrm>
              <a:off x="0" y="-28575"/>
              <a:ext cx="6480301"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Postman</a:t>
              </a:r>
            </a:p>
          </p:txBody>
        </p:sp>
      </p:grpSp>
      <p:sp>
        <p:nvSpPr>
          <p:cNvPr id="69" name="Slide Number Placeholder 68">
            <a:extLst>
              <a:ext uri="{FF2B5EF4-FFF2-40B4-BE49-F238E27FC236}">
                <a16:creationId xmlns:a16="http://schemas.microsoft.com/office/drawing/2014/main" id="{1B58382F-C8EC-4CA0-AC4C-99E156F3E3C2}"/>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pic>
        <p:nvPicPr>
          <p:cNvPr id="17" name="Picture 17"/>
          <p:cNvPicPr>
            <a:picLocks noChangeAspect="1"/>
          </p:cNvPicPr>
          <p:nvPr/>
        </p:nvPicPr>
        <p:blipFill>
          <a:blip r:embed="rId2">
            <a:alphaModFix amt="52000"/>
          </a:blip>
          <a:srcRect/>
          <a:stretch>
            <a:fillRect/>
          </a:stretch>
        </p:blipFill>
        <p:spPr>
          <a:xfrm>
            <a:off x="690502" y="1678535"/>
            <a:ext cx="283987" cy="464602"/>
          </a:xfrm>
          <a:prstGeom prst="rect">
            <a:avLst/>
          </a:prstGeom>
        </p:spPr>
      </p:pic>
      <p:pic>
        <p:nvPicPr>
          <p:cNvPr id="18" name="Picture 18"/>
          <p:cNvPicPr>
            <a:picLocks noChangeAspect="1"/>
          </p:cNvPicPr>
          <p:nvPr/>
        </p:nvPicPr>
        <p:blipFill>
          <a:blip r:embed="rId4"/>
          <a:srcRect/>
          <a:stretch>
            <a:fillRect/>
          </a:stretch>
        </p:blipFill>
        <p:spPr>
          <a:xfrm>
            <a:off x="7060299" y="3884177"/>
            <a:ext cx="4114800" cy="4114800"/>
          </a:xfrm>
          <a:prstGeom prst="rect">
            <a:avLst/>
          </a:prstGeom>
        </p:spPr>
      </p:pic>
      <p:sp>
        <p:nvSpPr>
          <p:cNvPr id="19" name="TextBox 19"/>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20" name="TextBox 2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1" name="TextBox 21"/>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68985" y="1576042"/>
            <a:ext cx="6046914"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Démonstration</a:t>
            </a:r>
          </a:p>
        </p:txBody>
      </p:sp>
      <p:sp>
        <p:nvSpPr>
          <p:cNvPr id="28" name="Slide Number Placeholder 27">
            <a:extLst>
              <a:ext uri="{FF2B5EF4-FFF2-40B4-BE49-F238E27FC236}">
                <a16:creationId xmlns:a16="http://schemas.microsoft.com/office/drawing/2014/main" id="{98D0E930-C3D1-4DDD-9912-6613969A4EAA}"/>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4495800" y="4901793"/>
            <a:ext cx="14759278" cy="1146404"/>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Tâches</a:t>
            </a:r>
            <a:r>
              <a:rPr lang="en-US" sz="6984" dirty="0">
                <a:solidFill>
                  <a:srgbClr val="80A600"/>
                </a:solidFill>
                <a:latin typeface="Arimo Bold"/>
              </a:rPr>
              <a:t> </a:t>
            </a:r>
            <a:r>
              <a:rPr lang="en-US" sz="6984" dirty="0" err="1">
                <a:solidFill>
                  <a:srgbClr val="80A600"/>
                </a:solidFill>
                <a:latin typeface="Arimo Bold"/>
              </a:rPr>
              <a:t>supplémentaires</a:t>
            </a:r>
            <a:endParaRPr lang="en-US" sz="6984" dirty="0">
              <a:solidFill>
                <a:srgbClr val="80A600"/>
              </a:solidFill>
              <a:latin typeface="Arimo Bold"/>
            </a:endParaRP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3252131" y="5143500"/>
            <a:ext cx="593610" cy="971144"/>
          </a:xfrm>
          <a:prstGeom prst="rect">
            <a:avLst/>
          </a:prstGeom>
        </p:spPr>
      </p:pic>
      <p:sp>
        <p:nvSpPr>
          <p:cNvPr id="23" name="AutoShape 2">
            <a:extLst>
              <a:ext uri="{FF2B5EF4-FFF2-40B4-BE49-F238E27FC236}">
                <a16:creationId xmlns:a16="http://schemas.microsoft.com/office/drawing/2014/main" id="{0A554B93-56BC-4A19-9638-1DE5AFBA3CB9}"/>
              </a:ext>
            </a:extLst>
          </p:cNvPr>
          <p:cNvSpPr/>
          <p:nvPr/>
        </p:nvSpPr>
        <p:spPr>
          <a:xfrm>
            <a:off x="0" y="-8092"/>
            <a:ext cx="3656202" cy="1301806"/>
          </a:xfrm>
          <a:prstGeom prst="rect">
            <a:avLst/>
          </a:prstGeom>
          <a:solidFill>
            <a:srgbClr val="9AC026">
              <a:alpha val="80000"/>
            </a:srgbClr>
          </a:solidFill>
        </p:spPr>
      </p:sp>
      <p:sp>
        <p:nvSpPr>
          <p:cNvPr id="24" name="AutoShape 3">
            <a:extLst>
              <a:ext uri="{FF2B5EF4-FFF2-40B4-BE49-F238E27FC236}">
                <a16:creationId xmlns:a16="http://schemas.microsoft.com/office/drawing/2014/main" id="{33990018-8F37-485B-A1F9-81662B94A348}"/>
              </a:ext>
            </a:extLst>
          </p:cNvPr>
          <p:cNvSpPr/>
          <p:nvPr/>
        </p:nvSpPr>
        <p:spPr>
          <a:xfrm>
            <a:off x="3659698" y="0"/>
            <a:ext cx="3656202" cy="1301806"/>
          </a:xfrm>
          <a:prstGeom prst="rect">
            <a:avLst/>
          </a:prstGeom>
          <a:solidFill>
            <a:srgbClr val="9AC026">
              <a:alpha val="80000"/>
            </a:srgbClr>
          </a:solidFill>
        </p:spPr>
      </p:sp>
      <p:sp>
        <p:nvSpPr>
          <p:cNvPr id="25" name="AutoShape 4">
            <a:extLst>
              <a:ext uri="{FF2B5EF4-FFF2-40B4-BE49-F238E27FC236}">
                <a16:creationId xmlns:a16="http://schemas.microsoft.com/office/drawing/2014/main" id="{F791681E-36E1-4F63-A7A9-A1F19C4597EE}"/>
              </a:ext>
            </a:extLst>
          </p:cNvPr>
          <p:cNvSpPr/>
          <p:nvPr/>
        </p:nvSpPr>
        <p:spPr>
          <a:xfrm>
            <a:off x="7315899" y="-9525"/>
            <a:ext cx="3656202" cy="1301806"/>
          </a:xfrm>
          <a:prstGeom prst="rect">
            <a:avLst/>
          </a:prstGeom>
          <a:solidFill>
            <a:srgbClr val="9AC026">
              <a:alpha val="80784"/>
            </a:srgbClr>
          </a:solidFill>
        </p:spPr>
      </p:sp>
      <p:sp>
        <p:nvSpPr>
          <p:cNvPr id="26" name="AutoShape 5">
            <a:extLst>
              <a:ext uri="{FF2B5EF4-FFF2-40B4-BE49-F238E27FC236}">
                <a16:creationId xmlns:a16="http://schemas.microsoft.com/office/drawing/2014/main" id="{0707B331-DB80-4351-8662-D25FCEFEE6A1}"/>
              </a:ext>
            </a:extLst>
          </p:cNvPr>
          <p:cNvSpPr/>
          <p:nvPr/>
        </p:nvSpPr>
        <p:spPr>
          <a:xfrm>
            <a:off x="11010201" y="-9525"/>
            <a:ext cx="3656202" cy="2587428"/>
          </a:xfrm>
          <a:prstGeom prst="rect">
            <a:avLst/>
          </a:prstGeom>
          <a:solidFill>
            <a:srgbClr val="9AC026"/>
          </a:solidFill>
        </p:spPr>
      </p:sp>
      <p:sp>
        <p:nvSpPr>
          <p:cNvPr id="27" name="AutoShape 6">
            <a:extLst>
              <a:ext uri="{FF2B5EF4-FFF2-40B4-BE49-F238E27FC236}">
                <a16:creationId xmlns:a16="http://schemas.microsoft.com/office/drawing/2014/main" id="{4EF25EA6-4F86-4CAF-8376-16086021DDF9}"/>
              </a:ext>
            </a:extLst>
          </p:cNvPr>
          <p:cNvSpPr/>
          <p:nvPr/>
        </p:nvSpPr>
        <p:spPr>
          <a:xfrm>
            <a:off x="14631798" y="0"/>
            <a:ext cx="3656202" cy="1301806"/>
          </a:xfrm>
          <a:prstGeom prst="rect">
            <a:avLst/>
          </a:prstGeom>
          <a:solidFill>
            <a:srgbClr val="9AC026">
              <a:alpha val="80000"/>
            </a:srgbClr>
          </a:solidFill>
        </p:spPr>
      </p:sp>
      <p:grpSp>
        <p:nvGrpSpPr>
          <p:cNvPr id="28" name="Group 7">
            <a:extLst>
              <a:ext uri="{FF2B5EF4-FFF2-40B4-BE49-F238E27FC236}">
                <a16:creationId xmlns:a16="http://schemas.microsoft.com/office/drawing/2014/main" id="{02A9D5F3-C1C1-4A00-8545-3F6DE7761998}"/>
              </a:ext>
            </a:extLst>
          </p:cNvPr>
          <p:cNvGrpSpPr/>
          <p:nvPr/>
        </p:nvGrpSpPr>
        <p:grpSpPr>
          <a:xfrm rot="5400000">
            <a:off x="2938624" y="468439"/>
            <a:ext cx="1301806" cy="364929"/>
            <a:chOff x="0" y="0"/>
            <a:chExt cx="2038705" cy="571500"/>
          </a:xfrm>
        </p:grpSpPr>
        <p:sp>
          <p:nvSpPr>
            <p:cNvPr id="29" name="Freeform 8">
              <a:extLst>
                <a:ext uri="{FF2B5EF4-FFF2-40B4-BE49-F238E27FC236}">
                  <a16:creationId xmlns:a16="http://schemas.microsoft.com/office/drawing/2014/main" id="{6B155C46-6EC8-439A-A852-B78CB26E85A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9">
            <a:extLst>
              <a:ext uri="{FF2B5EF4-FFF2-40B4-BE49-F238E27FC236}">
                <a16:creationId xmlns:a16="http://schemas.microsoft.com/office/drawing/2014/main" id="{C8B9520E-3C3A-4EB6-A1EE-EAD6E5BF9180}"/>
              </a:ext>
            </a:extLst>
          </p:cNvPr>
          <p:cNvGrpSpPr/>
          <p:nvPr/>
        </p:nvGrpSpPr>
        <p:grpSpPr>
          <a:xfrm rot="5400000">
            <a:off x="6636421" y="468439"/>
            <a:ext cx="1301806" cy="364929"/>
            <a:chOff x="0" y="0"/>
            <a:chExt cx="2038705" cy="571500"/>
          </a:xfrm>
        </p:grpSpPr>
        <p:sp>
          <p:nvSpPr>
            <p:cNvPr id="31" name="Freeform 10">
              <a:extLst>
                <a:ext uri="{FF2B5EF4-FFF2-40B4-BE49-F238E27FC236}">
                  <a16:creationId xmlns:a16="http://schemas.microsoft.com/office/drawing/2014/main" id="{8BDDF90C-1FF1-4F20-B3E5-DF113A8E483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11">
            <a:extLst>
              <a:ext uri="{FF2B5EF4-FFF2-40B4-BE49-F238E27FC236}">
                <a16:creationId xmlns:a16="http://schemas.microsoft.com/office/drawing/2014/main" id="{433F1B3D-95A8-4BEE-99B7-536382C5163D}"/>
              </a:ext>
            </a:extLst>
          </p:cNvPr>
          <p:cNvGrpSpPr/>
          <p:nvPr/>
        </p:nvGrpSpPr>
        <p:grpSpPr>
          <a:xfrm rot="5400000">
            <a:off x="10340248" y="458914"/>
            <a:ext cx="1301806" cy="364929"/>
            <a:chOff x="0" y="0"/>
            <a:chExt cx="2038705" cy="571500"/>
          </a:xfrm>
        </p:grpSpPr>
        <p:sp>
          <p:nvSpPr>
            <p:cNvPr id="33" name="Freeform 12">
              <a:extLst>
                <a:ext uri="{FF2B5EF4-FFF2-40B4-BE49-F238E27FC236}">
                  <a16:creationId xmlns:a16="http://schemas.microsoft.com/office/drawing/2014/main" id="{87DA57CA-40EF-4402-90F4-46EE2D69F91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13">
            <a:extLst>
              <a:ext uri="{FF2B5EF4-FFF2-40B4-BE49-F238E27FC236}">
                <a16:creationId xmlns:a16="http://schemas.microsoft.com/office/drawing/2014/main" id="{E598EE62-2423-4106-9BC1-1C5E3470529B}"/>
              </a:ext>
            </a:extLst>
          </p:cNvPr>
          <p:cNvGrpSpPr/>
          <p:nvPr/>
        </p:nvGrpSpPr>
        <p:grpSpPr>
          <a:xfrm rot="5400000">
            <a:off x="14034549" y="468439"/>
            <a:ext cx="1301806" cy="364929"/>
            <a:chOff x="0" y="0"/>
            <a:chExt cx="2038705" cy="571500"/>
          </a:xfrm>
        </p:grpSpPr>
        <p:sp>
          <p:nvSpPr>
            <p:cNvPr id="35" name="Freeform 14">
              <a:extLst>
                <a:ext uri="{FF2B5EF4-FFF2-40B4-BE49-F238E27FC236}">
                  <a16:creationId xmlns:a16="http://schemas.microsoft.com/office/drawing/2014/main" id="{4DE794B2-893B-4025-AC42-A1C825D0357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6" name="TextBox 16">
            <a:extLst>
              <a:ext uri="{FF2B5EF4-FFF2-40B4-BE49-F238E27FC236}">
                <a16:creationId xmlns:a16="http://schemas.microsoft.com/office/drawing/2014/main" id="{9A1912F1-79D7-4B23-B53A-111FEA938E83}"/>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37" name="TextBox 17">
            <a:extLst>
              <a:ext uri="{FF2B5EF4-FFF2-40B4-BE49-F238E27FC236}">
                <a16:creationId xmlns:a16="http://schemas.microsoft.com/office/drawing/2014/main" id="{344BD499-7A78-42CF-BBE6-0CD1CEE6678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38" name="TextBox 18">
            <a:extLst>
              <a:ext uri="{FF2B5EF4-FFF2-40B4-BE49-F238E27FC236}">
                <a16:creationId xmlns:a16="http://schemas.microsoft.com/office/drawing/2014/main" id="{CE47F168-83FD-49D9-94B7-28FFC150213E}"/>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9" name="TextBox 19">
            <a:extLst>
              <a:ext uri="{FF2B5EF4-FFF2-40B4-BE49-F238E27FC236}">
                <a16:creationId xmlns:a16="http://schemas.microsoft.com/office/drawing/2014/main" id="{AEE5563C-D7E7-4535-9417-B3B23B265CDE}"/>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1" name="TextBox 22">
            <a:extLst>
              <a:ext uri="{FF2B5EF4-FFF2-40B4-BE49-F238E27FC236}">
                <a16:creationId xmlns:a16="http://schemas.microsoft.com/office/drawing/2014/main" id="{4132C228-98AC-4F34-978A-B28053051E6B}"/>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
        <p:nvSpPr>
          <p:cNvPr id="45" name="Slide Number Placeholder 44">
            <a:extLst>
              <a:ext uri="{FF2B5EF4-FFF2-40B4-BE49-F238E27FC236}">
                <a16:creationId xmlns:a16="http://schemas.microsoft.com/office/drawing/2014/main" id="{5AFDD882-953D-46A2-B1DD-65D3B4D04A4F}"/>
              </a:ext>
            </a:extLst>
          </p:cNvPr>
          <p:cNvSpPr>
            <a:spLocks noGrp="1"/>
          </p:cNvSpPr>
          <p:nvPr>
            <p:ph type="sldNum" sz="quarter" idx="12"/>
          </p:nvPr>
        </p:nvSpPr>
        <p:spPr/>
        <p:txBody>
          <a:bodyPr/>
          <a:lstStyle/>
          <a:p>
            <a:fld id="{B6F15528-21DE-4FAA-801E-634DDDAF4B2B}" type="slidenum">
              <a:rPr lang="en-US" smtClean="0"/>
              <a:pPr/>
              <a:t>24</a:t>
            </a:fld>
            <a:endParaRPr lang="en-US" dirty="0"/>
          </a:p>
        </p:txBody>
      </p:sp>
      <p:pic>
        <p:nvPicPr>
          <p:cNvPr id="46" name="Picture 45">
            <a:extLst>
              <a:ext uri="{FF2B5EF4-FFF2-40B4-BE49-F238E27FC236}">
                <a16:creationId xmlns:a16="http://schemas.microsoft.com/office/drawing/2014/main" id="{6E532408-CE82-43F6-820C-ECF910EA05CF}"/>
              </a:ext>
            </a:extLst>
          </p:cNvPr>
          <p:cNvPicPr>
            <a:picLocks noChangeAspect="1"/>
          </p:cNvPicPr>
          <p:nvPr/>
        </p:nvPicPr>
        <p:blipFill>
          <a:blip r:embed="rId3"/>
          <a:stretch>
            <a:fillRect/>
          </a:stretch>
        </p:blipFill>
        <p:spPr>
          <a:xfrm>
            <a:off x="12310530" y="1195679"/>
            <a:ext cx="1066800" cy="1270747"/>
          </a:xfrm>
          <a:prstGeom prst="rect">
            <a:avLst/>
          </a:prstGeom>
        </p:spPr>
      </p:pic>
    </p:spTree>
    <p:extLst>
      <p:ext uri="{BB962C8B-B14F-4D97-AF65-F5344CB8AC3E}">
        <p14:creationId xmlns:p14="http://schemas.microsoft.com/office/powerpoint/2010/main" val="1215022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846263" y="4433887"/>
            <a:ext cx="8595474"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Lettrage</a:t>
            </a:r>
            <a:r>
              <a:rPr lang="en-US" sz="7200" dirty="0">
                <a:solidFill>
                  <a:srgbClr val="286A6C"/>
                </a:solidFill>
                <a:latin typeface="Aileron Regular Bold"/>
              </a:rPr>
              <a:t> des </a:t>
            </a:r>
            <a:r>
              <a:rPr lang="en-US" sz="7200" dirty="0" err="1">
                <a:solidFill>
                  <a:srgbClr val="286A6C"/>
                </a:solidFill>
                <a:latin typeface="Aileron Regular Bold"/>
              </a:rPr>
              <a:t>fournisseurs</a:t>
            </a:r>
            <a:endParaRPr lang="en-US" sz="7200" dirty="0">
              <a:solidFill>
                <a:srgbClr val="286A6C"/>
              </a:solidFill>
              <a:latin typeface="Aileron Regular Bold"/>
            </a:endParaRPr>
          </a:p>
        </p:txBody>
      </p:sp>
      <p:sp>
        <p:nvSpPr>
          <p:cNvPr id="27" name="Slide Number Placeholder 26">
            <a:extLst>
              <a:ext uri="{FF2B5EF4-FFF2-40B4-BE49-F238E27FC236}">
                <a16:creationId xmlns:a16="http://schemas.microsoft.com/office/drawing/2014/main" id="{DAB11388-351F-47E5-94F4-876C2A632745}"/>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
        <p:nvSpPr>
          <p:cNvPr id="28" name="AutoShape 2">
            <a:extLst>
              <a:ext uri="{FF2B5EF4-FFF2-40B4-BE49-F238E27FC236}">
                <a16:creationId xmlns:a16="http://schemas.microsoft.com/office/drawing/2014/main" id="{AED3D610-A0D9-4088-84E6-9172A2C03161}"/>
              </a:ext>
            </a:extLst>
          </p:cNvPr>
          <p:cNvSpPr/>
          <p:nvPr/>
        </p:nvSpPr>
        <p:spPr>
          <a:xfrm>
            <a:off x="0" y="-8092"/>
            <a:ext cx="3656202" cy="1301806"/>
          </a:xfrm>
          <a:prstGeom prst="rect">
            <a:avLst/>
          </a:prstGeom>
          <a:solidFill>
            <a:srgbClr val="9AC026">
              <a:alpha val="80000"/>
            </a:srgbClr>
          </a:solidFill>
        </p:spPr>
      </p:sp>
      <p:sp>
        <p:nvSpPr>
          <p:cNvPr id="29" name="AutoShape 3">
            <a:extLst>
              <a:ext uri="{FF2B5EF4-FFF2-40B4-BE49-F238E27FC236}">
                <a16:creationId xmlns:a16="http://schemas.microsoft.com/office/drawing/2014/main" id="{923CE1B9-AE70-40D5-94E8-82456B8C0C2C}"/>
              </a:ext>
            </a:extLst>
          </p:cNvPr>
          <p:cNvSpPr/>
          <p:nvPr/>
        </p:nvSpPr>
        <p:spPr>
          <a:xfrm>
            <a:off x="3659698" y="0"/>
            <a:ext cx="3656202" cy="1301806"/>
          </a:xfrm>
          <a:prstGeom prst="rect">
            <a:avLst/>
          </a:prstGeom>
          <a:solidFill>
            <a:srgbClr val="9AC026">
              <a:alpha val="80000"/>
            </a:srgbClr>
          </a:solidFill>
        </p:spPr>
      </p:sp>
      <p:sp>
        <p:nvSpPr>
          <p:cNvPr id="30" name="AutoShape 4">
            <a:extLst>
              <a:ext uri="{FF2B5EF4-FFF2-40B4-BE49-F238E27FC236}">
                <a16:creationId xmlns:a16="http://schemas.microsoft.com/office/drawing/2014/main" id="{7B751541-22D0-4B5D-AE7C-F7325EC5C513}"/>
              </a:ext>
            </a:extLst>
          </p:cNvPr>
          <p:cNvSpPr/>
          <p:nvPr/>
        </p:nvSpPr>
        <p:spPr>
          <a:xfrm>
            <a:off x="7315899" y="-9525"/>
            <a:ext cx="3656202" cy="1301806"/>
          </a:xfrm>
          <a:prstGeom prst="rect">
            <a:avLst/>
          </a:prstGeom>
          <a:solidFill>
            <a:srgbClr val="9AC026">
              <a:alpha val="80784"/>
            </a:srgbClr>
          </a:solidFill>
        </p:spPr>
      </p:sp>
      <p:sp>
        <p:nvSpPr>
          <p:cNvPr id="31" name="AutoShape 5">
            <a:extLst>
              <a:ext uri="{FF2B5EF4-FFF2-40B4-BE49-F238E27FC236}">
                <a16:creationId xmlns:a16="http://schemas.microsoft.com/office/drawing/2014/main" id="{B6193C78-9AC1-4A7A-9F5C-A95D477FC732}"/>
              </a:ext>
            </a:extLst>
          </p:cNvPr>
          <p:cNvSpPr/>
          <p:nvPr/>
        </p:nvSpPr>
        <p:spPr>
          <a:xfrm>
            <a:off x="11010201" y="-9525"/>
            <a:ext cx="3656202" cy="2587428"/>
          </a:xfrm>
          <a:prstGeom prst="rect">
            <a:avLst/>
          </a:prstGeom>
          <a:solidFill>
            <a:srgbClr val="9AC026"/>
          </a:solidFill>
        </p:spPr>
      </p:sp>
      <p:sp>
        <p:nvSpPr>
          <p:cNvPr id="32" name="AutoShape 6">
            <a:extLst>
              <a:ext uri="{FF2B5EF4-FFF2-40B4-BE49-F238E27FC236}">
                <a16:creationId xmlns:a16="http://schemas.microsoft.com/office/drawing/2014/main" id="{2E11C01B-1532-4A11-83DD-ECC533FB9C89}"/>
              </a:ext>
            </a:extLst>
          </p:cNvPr>
          <p:cNvSpPr/>
          <p:nvPr/>
        </p:nvSpPr>
        <p:spPr>
          <a:xfrm>
            <a:off x="14631798" y="0"/>
            <a:ext cx="3656202" cy="1301806"/>
          </a:xfrm>
          <a:prstGeom prst="rect">
            <a:avLst/>
          </a:prstGeom>
          <a:solidFill>
            <a:srgbClr val="9AC026">
              <a:alpha val="80000"/>
            </a:srgbClr>
          </a:solidFill>
        </p:spPr>
      </p:sp>
      <p:grpSp>
        <p:nvGrpSpPr>
          <p:cNvPr id="33" name="Group 7">
            <a:extLst>
              <a:ext uri="{FF2B5EF4-FFF2-40B4-BE49-F238E27FC236}">
                <a16:creationId xmlns:a16="http://schemas.microsoft.com/office/drawing/2014/main" id="{BA44D585-CBA0-435A-BA57-8F19467EB9A1}"/>
              </a:ext>
            </a:extLst>
          </p:cNvPr>
          <p:cNvGrpSpPr/>
          <p:nvPr/>
        </p:nvGrpSpPr>
        <p:grpSpPr>
          <a:xfrm rot="5400000">
            <a:off x="2938624" y="468439"/>
            <a:ext cx="1301806" cy="364929"/>
            <a:chOff x="0" y="0"/>
            <a:chExt cx="2038705" cy="571500"/>
          </a:xfrm>
        </p:grpSpPr>
        <p:sp>
          <p:nvSpPr>
            <p:cNvPr id="34" name="Freeform 8">
              <a:extLst>
                <a:ext uri="{FF2B5EF4-FFF2-40B4-BE49-F238E27FC236}">
                  <a16:creationId xmlns:a16="http://schemas.microsoft.com/office/drawing/2014/main" id="{C28BCBE3-BFA6-449A-829B-6FB5242428E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9">
            <a:extLst>
              <a:ext uri="{FF2B5EF4-FFF2-40B4-BE49-F238E27FC236}">
                <a16:creationId xmlns:a16="http://schemas.microsoft.com/office/drawing/2014/main" id="{87A4565F-B117-4916-A9E5-45E7A8E86B7B}"/>
              </a:ext>
            </a:extLst>
          </p:cNvPr>
          <p:cNvGrpSpPr/>
          <p:nvPr/>
        </p:nvGrpSpPr>
        <p:grpSpPr>
          <a:xfrm rot="5400000">
            <a:off x="6636421" y="468439"/>
            <a:ext cx="1301806" cy="364929"/>
            <a:chOff x="0" y="0"/>
            <a:chExt cx="2038705" cy="571500"/>
          </a:xfrm>
        </p:grpSpPr>
        <p:sp>
          <p:nvSpPr>
            <p:cNvPr id="36" name="Freeform 10">
              <a:extLst>
                <a:ext uri="{FF2B5EF4-FFF2-40B4-BE49-F238E27FC236}">
                  <a16:creationId xmlns:a16="http://schemas.microsoft.com/office/drawing/2014/main" id="{AF3D7E7E-065B-4AB2-9CAB-8346662CF69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1">
            <a:extLst>
              <a:ext uri="{FF2B5EF4-FFF2-40B4-BE49-F238E27FC236}">
                <a16:creationId xmlns:a16="http://schemas.microsoft.com/office/drawing/2014/main" id="{1017EE2A-A3A3-4C50-A6FC-9C64C15AD1E7}"/>
              </a:ext>
            </a:extLst>
          </p:cNvPr>
          <p:cNvGrpSpPr/>
          <p:nvPr/>
        </p:nvGrpSpPr>
        <p:grpSpPr>
          <a:xfrm rot="5400000">
            <a:off x="10340248" y="458914"/>
            <a:ext cx="1301806" cy="364929"/>
            <a:chOff x="0" y="0"/>
            <a:chExt cx="2038705" cy="571500"/>
          </a:xfrm>
        </p:grpSpPr>
        <p:sp>
          <p:nvSpPr>
            <p:cNvPr id="38" name="Freeform 12">
              <a:extLst>
                <a:ext uri="{FF2B5EF4-FFF2-40B4-BE49-F238E27FC236}">
                  <a16:creationId xmlns:a16="http://schemas.microsoft.com/office/drawing/2014/main" id="{FD055C5B-45EC-43DE-BD61-8603EC1FA01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3">
            <a:extLst>
              <a:ext uri="{FF2B5EF4-FFF2-40B4-BE49-F238E27FC236}">
                <a16:creationId xmlns:a16="http://schemas.microsoft.com/office/drawing/2014/main" id="{31EF5D43-B310-4C5C-85DF-67FBD3ECEEE8}"/>
              </a:ext>
            </a:extLst>
          </p:cNvPr>
          <p:cNvGrpSpPr/>
          <p:nvPr/>
        </p:nvGrpSpPr>
        <p:grpSpPr>
          <a:xfrm rot="5400000">
            <a:off x="14034549" y="468439"/>
            <a:ext cx="1301806" cy="364929"/>
            <a:chOff x="0" y="0"/>
            <a:chExt cx="2038705" cy="571500"/>
          </a:xfrm>
        </p:grpSpPr>
        <p:sp>
          <p:nvSpPr>
            <p:cNvPr id="40" name="Freeform 14">
              <a:extLst>
                <a:ext uri="{FF2B5EF4-FFF2-40B4-BE49-F238E27FC236}">
                  <a16:creationId xmlns:a16="http://schemas.microsoft.com/office/drawing/2014/main" id="{885A8644-2651-4E98-B61B-AA82C566BE2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1" name="TextBox 16">
            <a:extLst>
              <a:ext uri="{FF2B5EF4-FFF2-40B4-BE49-F238E27FC236}">
                <a16:creationId xmlns:a16="http://schemas.microsoft.com/office/drawing/2014/main" id="{27DB3066-3266-452C-BC53-6DB0887EB63C}"/>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2" name="TextBox 17">
            <a:extLst>
              <a:ext uri="{FF2B5EF4-FFF2-40B4-BE49-F238E27FC236}">
                <a16:creationId xmlns:a16="http://schemas.microsoft.com/office/drawing/2014/main" id="{A15A82AF-13F0-4703-9014-542F95F372B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3" name="TextBox 18">
            <a:extLst>
              <a:ext uri="{FF2B5EF4-FFF2-40B4-BE49-F238E27FC236}">
                <a16:creationId xmlns:a16="http://schemas.microsoft.com/office/drawing/2014/main" id="{E90B80BF-F76B-42B2-A37F-070E769BB121}"/>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4" name="TextBox 19">
            <a:extLst>
              <a:ext uri="{FF2B5EF4-FFF2-40B4-BE49-F238E27FC236}">
                <a16:creationId xmlns:a16="http://schemas.microsoft.com/office/drawing/2014/main" id="{3BC24102-A8D1-47B2-8E58-6DA38463EA50}"/>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5" name="TextBox 22">
            <a:extLst>
              <a:ext uri="{FF2B5EF4-FFF2-40B4-BE49-F238E27FC236}">
                <a16:creationId xmlns:a16="http://schemas.microsoft.com/office/drawing/2014/main" id="{9CE9FF20-928F-4EF8-9778-FE31FD29F67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6" name="Picture 45">
            <a:extLst>
              <a:ext uri="{FF2B5EF4-FFF2-40B4-BE49-F238E27FC236}">
                <a16:creationId xmlns:a16="http://schemas.microsoft.com/office/drawing/2014/main" id="{C57BB645-7DC9-43FB-B8D9-9200562A054A}"/>
              </a:ext>
            </a:extLst>
          </p:cNvPr>
          <p:cNvPicPr>
            <a:picLocks noChangeAspect="1"/>
          </p:cNvPicPr>
          <p:nvPr/>
        </p:nvPicPr>
        <p:blipFill>
          <a:blip r:embed="rId2"/>
          <a:stretch>
            <a:fillRect/>
          </a:stretch>
        </p:blipFill>
        <p:spPr>
          <a:xfrm>
            <a:off x="12310530" y="1195679"/>
            <a:ext cx="1066800" cy="1270747"/>
          </a:xfrm>
          <a:prstGeom prst="rect">
            <a:avLst/>
          </a:prstGeom>
        </p:spPr>
      </p:pic>
      <p:pic>
        <p:nvPicPr>
          <p:cNvPr id="23" name="Picture 17">
            <a:extLst>
              <a:ext uri="{FF2B5EF4-FFF2-40B4-BE49-F238E27FC236}">
                <a16:creationId xmlns:a16="http://schemas.microsoft.com/office/drawing/2014/main" id="{6BC23FE6-24AB-4377-9C34-ECA5E22F93B7}"/>
              </a:ext>
            </a:extLst>
          </p:cNvPr>
          <p:cNvPicPr>
            <a:picLocks noChangeAspect="1"/>
          </p:cNvPicPr>
          <p:nvPr/>
        </p:nvPicPr>
        <p:blipFill>
          <a:blip r:embed="rId3">
            <a:alphaModFix amt="52000"/>
          </a:blip>
          <a:srcRect/>
          <a:stretch>
            <a:fillRect/>
          </a:stretch>
        </p:blipFill>
        <p:spPr>
          <a:xfrm>
            <a:off x="690502" y="1678535"/>
            <a:ext cx="283987" cy="464602"/>
          </a:xfrm>
          <a:prstGeom prst="rect">
            <a:avLst/>
          </a:prstGeom>
        </p:spPr>
      </p:pic>
      <p:sp>
        <p:nvSpPr>
          <p:cNvPr id="24" name="TextBox 24">
            <a:extLst>
              <a:ext uri="{FF2B5EF4-FFF2-40B4-BE49-F238E27FC236}">
                <a16:creationId xmlns:a16="http://schemas.microsoft.com/office/drawing/2014/main" id="{B56039CC-DB06-4BF8-A451-69C43B8A3063}"/>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DE5303D-C8C5-4F81-A4EC-2DE3E63BE937}"/>
              </a:ext>
            </a:extLst>
          </p:cNvPr>
          <p:cNvSpPr txBox="1"/>
          <p:nvPr/>
        </p:nvSpPr>
        <p:spPr>
          <a:xfrm>
            <a:off x="14914931" y="1788796"/>
            <a:ext cx="3127325" cy="507831"/>
          </a:xfrm>
          <a:prstGeom prst="rect">
            <a:avLst/>
          </a:prstGeom>
          <a:noFill/>
        </p:spPr>
        <p:txBody>
          <a:bodyPr wrap="square" rtlCol="0">
            <a:spAutoFit/>
          </a:bodyPr>
          <a:lstStyle/>
          <a:p>
            <a:endParaRPr lang="fr-FR" sz="2700" dirty="0"/>
          </a:p>
        </p:txBody>
      </p:sp>
      <p:grpSp>
        <p:nvGrpSpPr>
          <p:cNvPr id="74" name="Group 73">
            <a:extLst>
              <a:ext uri="{FF2B5EF4-FFF2-40B4-BE49-F238E27FC236}">
                <a16:creationId xmlns:a16="http://schemas.microsoft.com/office/drawing/2014/main" id="{D996B19B-C579-46F4-98CD-0629E491FDA2}"/>
              </a:ext>
            </a:extLst>
          </p:cNvPr>
          <p:cNvGrpSpPr/>
          <p:nvPr/>
        </p:nvGrpSpPr>
        <p:grpSpPr>
          <a:xfrm>
            <a:off x="2362200" y="3695700"/>
            <a:ext cx="12886650" cy="5013887"/>
            <a:chOff x="1087775" y="1743206"/>
            <a:chExt cx="8399378" cy="2713737"/>
          </a:xfrm>
        </p:grpSpPr>
        <p:cxnSp>
          <p:nvCxnSpPr>
            <p:cNvPr id="77" name="Connecteur droit avec flèche 30">
              <a:extLst>
                <a:ext uri="{FF2B5EF4-FFF2-40B4-BE49-F238E27FC236}">
                  <a16:creationId xmlns:a16="http://schemas.microsoft.com/office/drawing/2014/main" id="{3AD04112-3CBC-466A-9BF5-A446FAE355C0}"/>
                </a:ext>
              </a:extLst>
            </p:cNvPr>
            <p:cNvCxnSpPr>
              <a:cxnSpLocks/>
            </p:cNvCxnSpPr>
            <p:nvPr/>
          </p:nvCxnSpPr>
          <p:spPr>
            <a:xfrm>
              <a:off x="3636129" y="3120917"/>
              <a:ext cx="1210090" cy="8305"/>
            </a:xfrm>
            <a:prstGeom prst="straightConnector1">
              <a:avLst/>
            </a:prstGeom>
            <a:noFill/>
            <a:ln w="19046" cap="flat">
              <a:solidFill>
                <a:schemeClr val="accent5"/>
              </a:solidFill>
              <a:prstDash val="solid"/>
              <a:miter/>
              <a:tailEnd type="arrow"/>
            </a:ln>
          </p:spPr>
        </p:cxnSp>
        <p:pic>
          <p:nvPicPr>
            <p:cNvPr id="78" name="Image 71">
              <a:extLst>
                <a:ext uri="{FF2B5EF4-FFF2-40B4-BE49-F238E27FC236}">
                  <a16:creationId xmlns:a16="http://schemas.microsoft.com/office/drawing/2014/main" id="{03A754D7-2378-4CA7-ADA3-8D6E2AD64A63}"/>
                </a:ext>
              </a:extLst>
            </p:cNvPr>
            <p:cNvPicPr>
              <a:picLocks noChangeAspect="1"/>
            </p:cNvPicPr>
            <p:nvPr/>
          </p:nvPicPr>
          <p:blipFill>
            <a:blip r:embed="rId3"/>
            <a:stretch>
              <a:fillRect/>
            </a:stretch>
          </p:blipFill>
          <p:spPr>
            <a:xfrm>
              <a:off x="2977250" y="2792584"/>
              <a:ext cx="439252" cy="614981"/>
            </a:xfrm>
            <a:prstGeom prst="rect">
              <a:avLst/>
            </a:prstGeom>
            <a:noFill/>
            <a:ln cap="flat">
              <a:noFill/>
            </a:ln>
          </p:spPr>
        </p:pic>
        <p:pic>
          <p:nvPicPr>
            <p:cNvPr id="79" name="Picture 78">
              <a:extLst>
                <a:ext uri="{FF2B5EF4-FFF2-40B4-BE49-F238E27FC236}">
                  <a16:creationId xmlns:a16="http://schemas.microsoft.com/office/drawing/2014/main" id="{47D6A759-655F-4665-988C-B54BC8AEF977}"/>
                </a:ext>
              </a:extLst>
            </p:cNvPr>
            <p:cNvPicPr>
              <a:picLocks noChangeAspect="1"/>
            </p:cNvPicPr>
            <p:nvPr/>
          </p:nvPicPr>
          <p:blipFill>
            <a:blip r:embed="rId4"/>
            <a:stretch>
              <a:fillRect/>
            </a:stretch>
          </p:blipFill>
          <p:spPr>
            <a:xfrm>
              <a:off x="1229234" y="2160661"/>
              <a:ext cx="535012" cy="471252"/>
            </a:xfrm>
            <a:prstGeom prst="rect">
              <a:avLst/>
            </a:prstGeom>
          </p:spPr>
        </p:pic>
        <p:pic>
          <p:nvPicPr>
            <p:cNvPr id="81" name="Image 29">
              <a:extLst>
                <a:ext uri="{FF2B5EF4-FFF2-40B4-BE49-F238E27FC236}">
                  <a16:creationId xmlns:a16="http://schemas.microsoft.com/office/drawing/2014/main" id="{8263A902-9838-49A4-9F2A-CB40C622298E}"/>
                </a:ext>
              </a:extLst>
            </p:cNvPr>
            <p:cNvPicPr>
              <a:picLocks noChangeAspect="1"/>
            </p:cNvPicPr>
            <p:nvPr/>
          </p:nvPicPr>
          <p:blipFill>
            <a:blip r:embed="rId5"/>
            <a:stretch>
              <a:fillRect/>
            </a:stretch>
          </p:blipFill>
          <p:spPr>
            <a:xfrm>
              <a:off x="1087775" y="2562776"/>
              <a:ext cx="1045441" cy="1091203"/>
            </a:xfrm>
            <a:prstGeom prst="rect">
              <a:avLst/>
            </a:prstGeom>
            <a:noFill/>
            <a:ln cap="flat">
              <a:noFill/>
            </a:ln>
          </p:spPr>
        </p:pic>
        <p:sp>
          <p:nvSpPr>
            <p:cNvPr id="82" name="Rectangle : coins arrondis 34">
              <a:extLst>
                <a:ext uri="{FF2B5EF4-FFF2-40B4-BE49-F238E27FC236}">
                  <a16:creationId xmlns:a16="http://schemas.microsoft.com/office/drawing/2014/main" id="{2E747B12-1E28-4EF0-A5D6-3F92E6092A35}"/>
                </a:ext>
              </a:extLst>
            </p:cNvPr>
            <p:cNvSpPr/>
            <p:nvPr/>
          </p:nvSpPr>
          <p:spPr>
            <a:xfrm>
              <a:off x="2571248" y="1743206"/>
              <a:ext cx="6915905" cy="27137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chemeClr val="accent5"/>
              </a:solidFill>
              <a:prstDash val="solid"/>
              <a:miter/>
            </a:ln>
          </p:spPr>
          <p:txBody>
            <a:bodyPr vert="horz" wrap="square" lIns="75824" tIns="37913" rIns="75824" bIns="37913" anchor="ctr" anchorCtr="1" compatLnSpc="1">
              <a:noAutofit/>
            </a:bodyPr>
            <a:lstStyle/>
            <a:p>
              <a:pPr algn="ctr" defTabSz="758256">
                <a:defRPr sz="1800" b="0" i="0" u="none" strike="noStrike" kern="0" cap="none" spc="0" baseline="0">
                  <a:solidFill>
                    <a:srgbClr val="000000"/>
                  </a:solidFill>
                  <a:uFillTx/>
                </a:defRPr>
              </a:pPr>
              <a:endParaRPr lang="fr-FR" sz="8165">
                <a:solidFill>
                  <a:srgbClr val="FFFFFF"/>
                </a:solidFill>
                <a:latin typeface="Calibri"/>
              </a:endParaRPr>
            </a:p>
          </p:txBody>
        </p:sp>
        <p:cxnSp>
          <p:nvCxnSpPr>
            <p:cNvPr id="83" name="Connecteur droit avec flèche 30">
              <a:extLst>
                <a:ext uri="{FF2B5EF4-FFF2-40B4-BE49-F238E27FC236}">
                  <a16:creationId xmlns:a16="http://schemas.microsoft.com/office/drawing/2014/main" id="{829DABD2-5BF4-41F4-821C-466018FE4FEA}"/>
                </a:ext>
              </a:extLst>
            </p:cNvPr>
            <p:cNvCxnSpPr>
              <a:cxnSpLocks/>
              <a:endCxn id="6" idx="1"/>
            </p:cNvCxnSpPr>
            <p:nvPr/>
          </p:nvCxnSpPr>
          <p:spPr>
            <a:xfrm flipV="1">
              <a:off x="6919535" y="4321327"/>
              <a:ext cx="1184817" cy="7935"/>
            </a:xfrm>
            <a:prstGeom prst="straightConnector1">
              <a:avLst/>
            </a:prstGeom>
            <a:noFill/>
            <a:ln w="19046" cap="flat">
              <a:solidFill>
                <a:schemeClr val="accent5"/>
              </a:solidFill>
              <a:prstDash val="solid"/>
              <a:miter/>
              <a:tailEnd type="arrow"/>
            </a:ln>
          </p:spPr>
        </p:cxnSp>
        <p:sp>
          <p:nvSpPr>
            <p:cNvPr id="84" name="ZoneTexte 82">
              <a:extLst>
                <a:ext uri="{FF2B5EF4-FFF2-40B4-BE49-F238E27FC236}">
                  <a16:creationId xmlns:a16="http://schemas.microsoft.com/office/drawing/2014/main" id="{48483BA6-29FE-4F19-86E8-30399C34CFF6}"/>
                </a:ext>
              </a:extLst>
            </p:cNvPr>
            <p:cNvSpPr txBox="1"/>
            <p:nvPr/>
          </p:nvSpPr>
          <p:spPr>
            <a:xfrm>
              <a:off x="1136682" y="3517309"/>
              <a:ext cx="1491503" cy="684653"/>
            </a:xfrm>
            <a:prstGeom prst="rect">
              <a:avLst/>
            </a:prstGeom>
            <a:noFill/>
            <a:ln>
              <a:solidFill>
                <a:schemeClr val="bg1"/>
              </a:solidFill>
            </a:ln>
          </p:spPr>
          <p:txBody>
            <a:bodyPr wrap="square" rtlCol="0">
              <a:spAutoFit/>
            </a:bodyPr>
            <a:lstStyle/>
            <a:p>
              <a:r>
                <a:rPr lang="fr-FR" sz="3810" dirty="0"/>
                <a:t>VM</a:t>
              </a:r>
            </a:p>
            <a:p>
              <a:r>
                <a:rPr lang="fr-FR" sz="1905" dirty="0"/>
                <a:t>Environnement Deloitte</a:t>
              </a:r>
            </a:p>
          </p:txBody>
        </p:sp>
        <p:sp>
          <p:nvSpPr>
            <p:cNvPr id="85" name="TextBox 84">
              <a:extLst>
                <a:ext uri="{FF2B5EF4-FFF2-40B4-BE49-F238E27FC236}">
                  <a16:creationId xmlns:a16="http://schemas.microsoft.com/office/drawing/2014/main" id="{C1E2A59B-B425-41F8-A449-9D2BC45618F0}"/>
                </a:ext>
              </a:extLst>
            </p:cNvPr>
            <p:cNvSpPr txBox="1"/>
            <p:nvPr/>
          </p:nvSpPr>
          <p:spPr>
            <a:xfrm>
              <a:off x="5813946" y="2056008"/>
              <a:ext cx="2242929" cy="203994"/>
            </a:xfrm>
            <a:prstGeom prst="rect">
              <a:avLst/>
            </a:prstGeom>
            <a:noFill/>
          </p:spPr>
          <p:txBody>
            <a:bodyPr wrap="square" lIns="0" tIns="0" rIns="0" bIns="0" rtlCol="0">
              <a:spAutoFit/>
            </a:bodyPr>
            <a:lstStyle/>
            <a:p>
              <a:pPr marL="276515" indent="-276515">
                <a:spcBef>
                  <a:spcPts val="816"/>
                </a:spcBef>
                <a:buSzPct val="100000"/>
                <a:buFont typeface="Arial"/>
                <a:buChar char="•"/>
              </a:pPr>
              <a:endParaRPr lang="fr-FR" sz="2449" dirty="0">
                <a:solidFill>
                  <a:srgbClr val="313131"/>
                </a:solidFill>
              </a:endParaRPr>
            </a:p>
          </p:txBody>
        </p:sp>
        <p:cxnSp>
          <p:nvCxnSpPr>
            <p:cNvPr id="90" name="Connector: Elbow 89">
              <a:extLst>
                <a:ext uri="{FF2B5EF4-FFF2-40B4-BE49-F238E27FC236}">
                  <a16:creationId xmlns:a16="http://schemas.microsoft.com/office/drawing/2014/main" id="{A13204D2-1A00-4389-B95A-30ECDDAEE268}"/>
                </a:ext>
              </a:extLst>
            </p:cNvPr>
            <p:cNvCxnSpPr>
              <a:cxnSpLocks/>
            </p:cNvCxnSpPr>
            <p:nvPr/>
          </p:nvCxnSpPr>
          <p:spPr>
            <a:xfrm rot="5400000" flipH="1" flipV="1">
              <a:off x="6232689" y="2474416"/>
              <a:ext cx="924880" cy="149948"/>
            </a:xfrm>
            <a:prstGeom prst="bentConnector2">
              <a:avLst/>
            </a:prstGeom>
            <a:noFill/>
            <a:ln w="19046" cap="flat">
              <a:solidFill>
                <a:schemeClr val="accent5"/>
              </a:solidFill>
              <a:prstDash val="solid"/>
              <a:miter/>
              <a:tailEnd type="arrow"/>
            </a:ln>
          </p:spPr>
        </p:cxnSp>
        <p:cxnSp>
          <p:nvCxnSpPr>
            <p:cNvPr id="91" name="Connector: Elbow 90">
              <a:extLst>
                <a:ext uri="{FF2B5EF4-FFF2-40B4-BE49-F238E27FC236}">
                  <a16:creationId xmlns:a16="http://schemas.microsoft.com/office/drawing/2014/main" id="{280E54EC-2039-429C-8822-1161E2235A19}"/>
                </a:ext>
              </a:extLst>
            </p:cNvPr>
            <p:cNvCxnSpPr>
              <a:cxnSpLocks/>
            </p:cNvCxnSpPr>
            <p:nvPr/>
          </p:nvCxnSpPr>
          <p:spPr>
            <a:xfrm rot="16200000" flipH="1">
              <a:off x="6154467" y="3476587"/>
              <a:ext cx="1147018" cy="215642"/>
            </a:xfrm>
            <a:prstGeom prst="bentConnector2">
              <a:avLst/>
            </a:prstGeom>
            <a:noFill/>
            <a:ln w="19046" cap="flat">
              <a:solidFill>
                <a:schemeClr val="accent5"/>
              </a:solidFill>
              <a:prstDash val="solid"/>
              <a:miter/>
              <a:tailEnd type="arrow"/>
            </a:ln>
          </p:spPr>
        </p:cxnSp>
      </p:grpSp>
      <p:pic>
        <p:nvPicPr>
          <p:cNvPr id="92" name="Picture 91">
            <a:extLst>
              <a:ext uri="{FF2B5EF4-FFF2-40B4-BE49-F238E27FC236}">
                <a16:creationId xmlns:a16="http://schemas.microsoft.com/office/drawing/2014/main" id="{2FD2C2BF-B3B4-4C84-93F6-007AED7AD141}"/>
              </a:ext>
            </a:extLst>
          </p:cNvPr>
          <p:cNvPicPr>
            <a:picLocks noChangeAspect="1"/>
          </p:cNvPicPr>
          <p:nvPr/>
        </p:nvPicPr>
        <p:blipFill rotWithShape="1">
          <a:blip r:embed="rId6"/>
          <a:srcRect l="15373" t="15416" r="12328" b="12443"/>
          <a:stretch/>
        </p:blipFill>
        <p:spPr>
          <a:xfrm>
            <a:off x="13860137" y="4122468"/>
            <a:ext cx="1153763" cy="615000"/>
          </a:xfrm>
          <a:prstGeom prst="rect">
            <a:avLst/>
          </a:prstGeom>
        </p:spPr>
      </p:pic>
      <p:sp>
        <p:nvSpPr>
          <p:cNvPr id="93" name="ZoneTexte 82">
            <a:extLst>
              <a:ext uri="{FF2B5EF4-FFF2-40B4-BE49-F238E27FC236}">
                <a16:creationId xmlns:a16="http://schemas.microsoft.com/office/drawing/2014/main" id="{73BDF96D-C213-4FD3-8A17-E0D752552FE9}"/>
              </a:ext>
            </a:extLst>
          </p:cNvPr>
          <p:cNvSpPr txBox="1"/>
          <p:nvPr/>
        </p:nvSpPr>
        <p:spPr>
          <a:xfrm>
            <a:off x="11703218" y="4007022"/>
            <a:ext cx="2203748" cy="800989"/>
          </a:xfrm>
          <a:prstGeom prst="rect">
            <a:avLst/>
          </a:prstGeom>
          <a:noFill/>
          <a:ln>
            <a:solidFill>
              <a:schemeClr val="bg1"/>
            </a:solidFill>
          </a:ln>
        </p:spPr>
        <p:txBody>
          <a:bodyPr wrap="square" rtlCol="0">
            <a:spAutoFit/>
          </a:bodyPr>
          <a:lstStyle/>
          <a:p>
            <a:pPr algn="ctr"/>
            <a:r>
              <a:rPr lang="fr-FR" sz="2700" dirty="0"/>
              <a:t>Sage ERP X3</a:t>
            </a:r>
          </a:p>
          <a:p>
            <a:pPr algn="ctr"/>
            <a:r>
              <a:rPr lang="fr-FR" sz="1905" dirty="0"/>
              <a:t>Lettrage manuel</a:t>
            </a:r>
          </a:p>
        </p:txBody>
      </p:sp>
      <p:pic>
        <p:nvPicPr>
          <p:cNvPr id="96" name="Graphique 77" descr="Tête avec engrenages">
            <a:extLst>
              <a:ext uri="{FF2B5EF4-FFF2-40B4-BE49-F238E27FC236}">
                <a16:creationId xmlns:a16="http://schemas.microsoft.com/office/drawing/2014/main" id="{DCBE81CE-5614-40C4-8686-5D490A4A463B}"/>
              </a:ext>
            </a:extLst>
          </p:cNvPr>
          <p:cNvPicPr>
            <a:picLocks noChangeAspect="1"/>
          </p:cNvPicPr>
          <p:nvPr/>
        </p:nvPicPr>
        <p:blipFill>
          <a:blip r:embed="rId7">
            <a:duotone>
              <a:schemeClr val="accent5">
                <a:shade val="45000"/>
                <a:satMod val="135000"/>
              </a:schemeClr>
              <a:prstClr val="white"/>
            </a:duotone>
            <a:extLst>
              <a:ext uri="{96DAC541-7B7A-43D3-8B79-37D633B846F1}">
                <asvg:svgBlip xmlns:asvg="http://schemas.microsoft.com/office/drawing/2016/SVG/main" r:embed="rId8"/>
              </a:ext>
            </a:extLst>
          </a:blip>
          <a:stretch>
            <a:fillRect/>
          </a:stretch>
        </p:blipFill>
        <p:spPr>
          <a:xfrm>
            <a:off x="7912192" y="5167920"/>
            <a:ext cx="1577568" cy="1906523"/>
          </a:xfrm>
          <a:prstGeom prst="rect">
            <a:avLst/>
          </a:prstGeom>
          <a:noFill/>
          <a:ln cap="flat">
            <a:noFill/>
          </a:ln>
        </p:spPr>
      </p:pic>
      <p:sp>
        <p:nvSpPr>
          <p:cNvPr id="97" name="TextBox 96">
            <a:extLst>
              <a:ext uri="{FF2B5EF4-FFF2-40B4-BE49-F238E27FC236}">
                <a16:creationId xmlns:a16="http://schemas.microsoft.com/office/drawing/2014/main" id="{60E4640A-D6D3-465F-91CF-A9D5277C2FA2}"/>
              </a:ext>
            </a:extLst>
          </p:cNvPr>
          <p:cNvSpPr txBox="1"/>
          <p:nvPr/>
        </p:nvSpPr>
        <p:spPr>
          <a:xfrm>
            <a:off x="7598270" y="7074442"/>
            <a:ext cx="2427845" cy="753796"/>
          </a:xfrm>
          <a:prstGeom prst="rect">
            <a:avLst/>
          </a:prstGeom>
          <a:noFill/>
        </p:spPr>
        <p:txBody>
          <a:bodyPr wrap="square" lIns="0" tIns="0" rIns="0" bIns="0" rtlCol="0">
            <a:spAutoFit/>
          </a:bodyPr>
          <a:lstStyle/>
          <a:p>
            <a:pPr algn="ctr">
              <a:spcBef>
                <a:spcPts val="816"/>
              </a:spcBef>
              <a:buSzPct val="100000"/>
            </a:pPr>
            <a:r>
              <a:rPr lang="fr-FR" sz="2449" b="1" dirty="0">
                <a:solidFill>
                  <a:srgbClr val="313131"/>
                </a:solidFill>
              </a:rPr>
              <a:t>Robot Lettrage Fournisseurs</a:t>
            </a:r>
          </a:p>
        </p:txBody>
      </p:sp>
      <p:sp>
        <p:nvSpPr>
          <p:cNvPr id="102" name="TextBox 101">
            <a:extLst>
              <a:ext uri="{FF2B5EF4-FFF2-40B4-BE49-F238E27FC236}">
                <a16:creationId xmlns:a16="http://schemas.microsoft.com/office/drawing/2014/main" id="{A5E79B5C-EEB0-4A39-8957-27B1E0462EB1}"/>
              </a:ext>
            </a:extLst>
          </p:cNvPr>
          <p:cNvSpPr txBox="1"/>
          <p:nvPr/>
        </p:nvSpPr>
        <p:spPr>
          <a:xfrm>
            <a:off x="5802913" y="4693737"/>
            <a:ext cx="2884665" cy="856388"/>
          </a:xfrm>
          <a:prstGeom prst="rect">
            <a:avLst/>
          </a:prstGeom>
          <a:noFill/>
        </p:spPr>
        <p:txBody>
          <a:bodyPr wrap="square" lIns="0" tIns="0" rIns="0" bIns="0" rtlCol="0">
            <a:spAutoFit/>
          </a:bodyPr>
          <a:lstStyle/>
          <a:p>
            <a:pPr>
              <a:spcBef>
                <a:spcPts val="816"/>
              </a:spcBef>
              <a:buSzPct val="100000"/>
            </a:pPr>
            <a:r>
              <a:rPr lang="fr-FR" sz="2449" dirty="0">
                <a:solidFill>
                  <a:srgbClr val="313131"/>
                </a:solidFill>
              </a:rPr>
              <a:t>Input du Robot:</a:t>
            </a:r>
          </a:p>
          <a:p>
            <a:pPr>
              <a:spcBef>
                <a:spcPts val="816"/>
              </a:spcBef>
              <a:buSzPct val="100000"/>
            </a:pPr>
            <a:r>
              <a:rPr lang="fr-FR" sz="2449" dirty="0">
                <a:solidFill>
                  <a:srgbClr val="313131"/>
                </a:solidFill>
              </a:rPr>
              <a:t>Fichier </a:t>
            </a:r>
            <a:r>
              <a:rPr lang="fr-FR" sz="2449" dirty="0" err="1">
                <a:solidFill>
                  <a:srgbClr val="313131"/>
                </a:solidFill>
              </a:rPr>
              <a:t>TiersList</a:t>
            </a:r>
            <a:endParaRPr lang="fr-FR" sz="2449" dirty="0">
              <a:solidFill>
                <a:srgbClr val="313131"/>
              </a:solidFill>
            </a:endParaRPr>
          </a:p>
        </p:txBody>
      </p:sp>
      <p:sp>
        <p:nvSpPr>
          <p:cNvPr id="107" name="Rectangle 106">
            <a:extLst>
              <a:ext uri="{FF2B5EF4-FFF2-40B4-BE49-F238E27FC236}">
                <a16:creationId xmlns:a16="http://schemas.microsoft.com/office/drawing/2014/main" id="{587E1F0D-C141-4417-9A41-02A2CFC66612}"/>
              </a:ext>
            </a:extLst>
          </p:cNvPr>
          <p:cNvSpPr/>
          <p:nvPr/>
        </p:nvSpPr>
        <p:spPr>
          <a:xfrm>
            <a:off x="11809305" y="5906931"/>
            <a:ext cx="2600526" cy="461665"/>
          </a:xfrm>
          <a:prstGeom prst="rect">
            <a:avLst/>
          </a:prstGeom>
        </p:spPr>
        <p:txBody>
          <a:bodyPr wrap="square">
            <a:spAutoFit/>
          </a:bodyPr>
          <a:lstStyle/>
          <a:p>
            <a:pPr algn="ctr"/>
            <a:r>
              <a:rPr lang="fr-FR" sz="2400" dirty="0"/>
              <a:t>Lettrage des lignes</a:t>
            </a:r>
          </a:p>
        </p:txBody>
      </p:sp>
      <p:sp>
        <p:nvSpPr>
          <p:cNvPr id="108" name="ZoneTexte 82">
            <a:extLst>
              <a:ext uri="{FF2B5EF4-FFF2-40B4-BE49-F238E27FC236}">
                <a16:creationId xmlns:a16="http://schemas.microsoft.com/office/drawing/2014/main" id="{52D7F59B-5D98-4B4C-8363-4EEB5EC49FC7}"/>
              </a:ext>
            </a:extLst>
          </p:cNvPr>
          <p:cNvSpPr txBox="1"/>
          <p:nvPr/>
        </p:nvSpPr>
        <p:spPr>
          <a:xfrm>
            <a:off x="11802726" y="7347287"/>
            <a:ext cx="3527651" cy="1094146"/>
          </a:xfrm>
          <a:prstGeom prst="rect">
            <a:avLst/>
          </a:prstGeom>
          <a:noFill/>
          <a:ln>
            <a:solidFill>
              <a:schemeClr val="bg1"/>
            </a:solidFill>
          </a:ln>
        </p:spPr>
        <p:txBody>
          <a:bodyPr wrap="square" rtlCol="0">
            <a:spAutoFit/>
          </a:bodyPr>
          <a:lstStyle/>
          <a:p>
            <a:r>
              <a:rPr lang="fr-FR" sz="2700" dirty="0"/>
              <a:t>Outlook</a:t>
            </a:r>
            <a:endParaRPr lang="fr-FR" sz="3810" dirty="0"/>
          </a:p>
          <a:p>
            <a:r>
              <a:rPr lang="fr-FR" sz="1905" dirty="0"/>
              <a:t>L’envoie du mail de confirmation de lettrage avec rapport</a:t>
            </a:r>
          </a:p>
        </p:txBody>
      </p:sp>
      <p:pic>
        <p:nvPicPr>
          <p:cNvPr id="109" name="Picture 108">
            <a:extLst>
              <a:ext uri="{FF2B5EF4-FFF2-40B4-BE49-F238E27FC236}">
                <a16:creationId xmlns:a16="http://schemas.microsoft.com/office/drawing/2014/main" id="{0E62350A-0825-4B84-B590-CD1B062E5C55}"/>
              </a:ext>
            </a:extLst>
          </p:cNvPr>
          <p:cNvPicPr>
            <a:picLocks noChangeAspect="1"/>
          </p:cNvPicPr>
          <p:nvPr/>
        </p:nvPicPr>
        <p:blipFill>
          <a:blip r:embed="rId9"/>
          <a:stretch>
            <a:fillRect/>
          </a:stretch>
        </p:blipFill>
        <p:spPr>
          <a:xfrm>
            <a:off x="11193881" y="7734849"/>
            <a:ext cx="608846" cy="576050"/>
          </a:xfrm>
          <a:prstGeom prst="rect">
            <a:avLst/>
          </a:prstGeom>
        </p:spPr>
      </p:pic>
      <p:pic>
        <p:nvPicPr>
          <p:cNvPr id="110" name="Picture 109">
            <a:extLst>
              <a:ext uri="{FF2B5EF4-FFF2-40B4-BE49-F238E27FC236}">
                <a16:creationId xmlns:a16="http://schemas.microsoft.com/office/drawing/2014/main" id="{1504B97E-C851-4BCC-9177-6FC74C898A8D}"/>
              </a:ext>
            </a:extLst>
          </p:cNvPr>
          <p:cNvPicPr>
            <a:picLocks noChangeAspect="1"/>
          </p:cNvPicPr>
          <p:nvPr/>
        </p:nvPicPr>
        <p:blipFill rotWithShape="1">
          <a:blip r:embed="rId10"/>
          <a:srcRect r="29471" b="17663"/>
          <a:stretch/>
        </p:blipFill>
        <p:spPr>
          <a:xfrm>
            <a:off x="13293408" y="5479074"/>
            <a:ext cx="1531665" cy="411737"/>
          </a:xfrm>
          <a:prstGeom prst="rect">
            <a:avLst/>
          </a:prstGeom>
        </p:spPr>
      </p:pic>
      <p:pic>
        <p:nvPicPr>
          <p:cNvPr id="4" name="Picture 3">
            <a:extLst>
              <a:ext uri="{FF2B5EF4-FFF2-40B4-BE49-F238E27FC236}">
                <a16:creationId xmlns:a16="http://schemas.microsoft.com/office/drawing/2014/main" id="{A3861C1B-5F90-4F08-98D4-C82FF0D5C1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11281131" y="3883321"/>
            <a:ext cx="656994" cy="656994"/>
          </a:xfrm>
          <a:prstGeom prst="rect">
            <a:avLst/>
          </a:prstGeom>
        </p:spPr>
      </p:pic>
      <p:pic>
        <p:nvPicPr>
          <p:cNvPr id="6" name="Picture 5">
            <a:extLst>
              <a:ext uri="{FF2B5EF4-FFF2-40B4-BE49-F238E27FC236}">
                <a16:creationId xmlns:a16="http://schemas.microsoft.com/office/drawing/2014/main" id="{17F5AF15-B062-4261-883A-4C0674182E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V="1">
            <a:off x="11257544" y="5917979"/>
            <a:ext cx="620615" cy="620615"/>
          </a:xfrm>
          <a:prstGeom prst="rect">
            <a:avLst/>
          </a:prstGeom>
        </p:spPr>
      </p:pic>
      <p:sp>
        <p:nvSpPr>
          <p:cNvPr id="10" name="Slide Number Placeholder 9">
            <a:extLst>
              <a:ext uri="{FF2B5EF4-FFF2-40B4-BE49-F238E27FC236}">
                <a16:creationId xmlns:a16="http://schemas.microsoft.com/office/drawing/2014/main" id="{77EE731A-1E9C-4343-A634-18FC93B7A1E0}"/>
              </a:ext>
            </a:extLst>
          </p:cNvPr>
          <p:cNvSpPr>
            <a:spLocks noGrp="1"/>
          </p:cNvSpPr>
          <p:nvPr>
            <p:ph type="sldNum" sz="quarter" idx="4"/>
          </p:nvPr>
        </p:nvSpPr>
        <p:spPr/>
        <p:txBody>
          <a:bodyPr/>
          <a:lstStyle/>
          <a:p>
            <a:pPr defTabSz="1244316">
              <a:spcBef>
                <a:spcPts val="816"/>
              </a:spcBef>
              <a:buSzPct val="100000"/>
            </a:pPr>
            <a:fld id="{6389EFCB-0C24-4FEF-BD3B-71D94CF43C76}" type="slidenum">
              <a:rPr lang="fr-FR" smtClean="0"/>
              <a:pPr defTabSz="1244316">
                <a:spcBef>
                  <a:spcPts val="816"/>
                </a:spcBef>
                <a:buSzPct val="100000"/>
              </a:pPr>
              <a:t>26</a:t>
            </a:fld>
            <a:endParaRPr lang="fr-FR"/>
          </a:p>
        </p:txBody>
      </p:sp>
      <p:sp>
        <p:nvSpPr>
          <p:cNvPr id="34" name="AutoShape 7">
            <a:extLst>
              <a:ext uri="{FF2B5EF4-FFF2-40B4-BE49-F238E27FC236}">
                <a16:creationId xmlns:a16="http://schemas.microsoft.com/office/drawing/2014/main" id="{A534291E-9FA5-4AC0-8FAC-88F306534E2B}"/>
              </a:ext>
            </a:extLst>
          </p:cNvPr>
          <p:cNvSpPr/>
          <p:nvPr/>
        </p:nvSpPr>
        <p:spPr>
          <a:xfrm>
            <a:off x="11010201" y="0"/>
            <a:ext cx="3656202" cy="2587428"/>
          </a:xfrm>
          <a:prstGeom prst="rect">
            <a:avLst/>
          </a:prstGeom>
          <a:solidFill>
            <a:srgbClr val="9AC026"/>
          </a:solidFill>
        </p:spPr>
      </p:sp>
      <p:sp>
        <p:nvSpPr>
          <p:cNvPr id="35" name="AutoShape 2">
            <a:extLst>
              <a:ext uri="{FF2B5EF4-FFF2-40B4-BE49-F238E27FC236}">
                <a16:creationId xmlns:a16="http://schemas.microsoft.com/office/drawing/2014/main" id="{15171287-156B-46F0-974C-DF9A3041ADD0}"/>
              </a:ext>
            </a:extLst>
          </p:cNvPr>
          <p:cNvSpPr/>
          <p:nvPr/>
        </p:nvSpPr>
        <p:spPr>
          <a:xfrm>
            <a:off x="0" y="-8092"/>
            <a:ext cx="3656202" cy="1301806"/>
          </a:xfrm>
          <a:prstGeom prst="rect">
            <a:avLst/>
          </a:prstGeom>
          <a:solidFill>
            <a:srgbClr val="9AC026">
              <a:alpha val="80000"/>
            </a:srgbClr>
          </a:solidFill>
        </p:spPr>
      </p:sp>
      <p:sp>
        <p:nvSpPr>
          <p:cNvPr id="36" name="AutoShape 3">
            <a:extLst>
              <a:ext uri="{FF2B5EF4-FFF2-40B4-BE49-F238E27FC236}">
                <a16:creationId xmlns:a16="http://schemas.microsoft.com/office/drawing/2014/main" id="{F3DB1677-EF89-4A15-AE09-A158DF487127}"/>
              </a:ext>
            </a:extLst>
          </p:cNvPr>
          <p:cNvSpPr/>
          <p:nvPr/>
        </p:nvSpPr>
        <p:spPr>
          <a:xfrm>
            <a:off x="3659698" y="0"/>
            <a:ext cx="3656202" cy="1301806"/>
          </a:xfrm>
          <a:prstGeom prst="rect">
            <a:avLst/>
          </a:prstGeom>
          <a:solidFill>
            <a:srgbClr val="9AC026">
              <a:alpha val="80000"/>
            </a:srgbClr>
          </a:solidFill>
        </p:spPr>
      </p:sp>
      <p:sp>
        <p:nvSpPr>
          <p:cNvPr id="37" name="AutoShape 4">
            <a:extLst>
              <a:ext uri="{FF2B5EF4-FFF2-40B4-BE49-F238E27FC236}">
                <a16:creationId xmlns:a16="http://schemas.microsoft.com/office/drawing/2014/main" id="{AB8997BD-D9D9-41CC-8DEC-B05E1BBFA715}"/>
              </a:ext>
            </a:extLst>
          </p:cNvPr>
          <p:cNvSpPr/>
          <p:nvPr/>
        </p:nvSpPr>
        <p:spPr>
          <a:xfrm>
            <a:off x="7315899" y="-9525"/>
            <a:ext cx="3656202" cy="1301806"/>
          </a:xfrm>
          <a:prstGeom prst="rect">
            <a:avLst/>
          </a:prstGeom>
          <a:solidFill>
            <a:srgbClr val="9AC026">
              <a:alpha val="80784"/>
            </a:srgbClr>
          </a:solidFill>
        </p:spPr>
      </p:sp>
      <p:sp>
        <p:nvSpPr>
          <p:cNvPr id="38" name="AutoShape 6">
            <a:extLst>
              <a:ext uri="{FF2B5EF4-FFF2-40B4-BE49-F238E27FC236}">
                <a16:creationId xmlns:a16="http://schemas.microsoft.com/office/drawing/2014/main" id="{AF5C224D-2E1A-4125-B475-ED4C911084A8}"/>
              </a:ext>
            </a:extLst>
          </p:cNvPr>
          <p:cNvSpPr/>
          <p:nvPr/>
        </p:nvSpPr>
        <p:spPr>
          <a:xfrm>
            <a:off x="14631798" y="0"/>
            <a:ext cx="3656202" cy="1301806"/>
          </a:xfrm>
          <a:prstGeom prst="rect">
            <a:avLst/>
          </a:prstGeom>
          <a:solidFill>
            <a:srgbClr val="9AC026">
              <a:alpha val="80000"/>
            </a:srgbClr>
          </a:solidFill>
        </p:spPr>
      </p:sp>
      <p:grpSp>
        <p:nvGrpSpPr>
          <p:cNvPr id="39" name="Group 7">
            <a:extLst>
              <a:ext uri="{FF2B5EF4-FFF2-40B4-BE49-F238E27FC236}">
                <a16:creationId xmlns:a16="http://schemas.microsoft.com/office/drawing/2014/main" id="{272152C1-816E-4527-9989-CBBE8DF4003C}"/>
              </a:ext>
            </a:extLst>
          </p:cNvPr>
          <p:cNvGrpSpPr/>
          <p:nvPr/>
        </p:nvGrpSpPr>
        <p:grpSpPr>
          <a:xfrm rot="5400000">
            <a:off x="2938624" y="468439"/>
            <a:ext cx="1301806" cy="364929"/>
            <a:chOff x="0" y="0"/>
            <a:chExt cx="2038705" cy="571500"/>
          </a:xfrm>
        </p:grpSpPr>
        <p:sp>
          <p:nvSpPr>
            <p:cNvPr id="40" name="Freeform 8">
              <a:extLst>
                <a:ext uri="{FF2B5EF4-FFF2-40B4-BE49-F238E27FC236}">
                  <a16:creationId xmlns:a16="http://schemas.microsoft.com/office/drawing/2014/main" id="{A9F17FF7-6B9D-4FED-8BF2-2D63206BFA7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9">
            <a:extLst>
              <a:ext uri="{FF2B5EF4-FFF2-40B4-BE49-F238E27FC236}">
                <a16:creationId xmlns:a16="http://schemas.microsoft.com/office/drawing/2014/main" id="{57AA4E64-312D-488C-9917-474ED16AF93F}"/>
              </a:ext>
            </a:extLst>
          </p:cNvPr>
          <p:cNvGrpSpPr/>
          <p:nvPr/>
        </p:nvGrpSpPr>
        <p:grpSpPr>
          <a:xfrm rot="5400000">
            <a:off x="6636421" y="468439"/>
            <a:ext cx="1301806" cy="364929"/>
            <a:chOff x="0" y="0"/>
            <a:chExt cx="2038705" cy="571500"/>
          </a:xfrm>
        </p:grpSpPr>
        <p:sp>
          <p:nvSpPr>
            <p:cNvPr id="42" name="Freeform 10">
              <a:extLst>
                <a:ext uri="{FF2B5EF4-FFF2-40B4-BE49-F238E27FC236}">
                  <a16:creationId xmlns:a16="http://schemas.microsoft.com/office/drawing/2014/main" id="{A5C128E7-6A1F-49A1-9DBF-FFDDE5DA59E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3" name="Group 11">
            <a:extLst>
              <a:ext uri="{FF2B5EF4-FFF2-40B4-BE49-F238E27FC236}">
                <a16:creationId xmlns:a16="http://schemas.microsoft.com/office/drawing/2014/main" id="{45BC449D-A540-4B49-8B89-C201B7A6E822}"/>
              </a:ext>
            </a:extLst>
          </p:cNvPr>
          <p:cNvGrpSpPr/>
          <p:nvPr/>
        </p:nvGrpSpPr>
        <p:grpSpPr>
          <a:xfrm rot="5400000">
            <a:off x="10340248" y="458914"/>
            <a:ext cx="1301806" cy="364929"/>
            <a:chOff x="0" y="0"/>
            <a:chExt cx="2038705" cy="571500"/>
          </a:xfrm>
        </p:grpSpPr>
        <p:sp>
          <p:nvSpPr>
            <p:cNvPr id="44" name="Freeform 12">
              <a:extLst>
                <a:ext uri="{FF2B5EF4-FFF2-40B4-BE49-F238E27FC236}">
                  <a16:creationId xmlns:a16="http://schemas.microsoft.com/office/drawing/2014/main" id="{9A1BC498-AB4F-4C17-B7E0-3FE0CC2A97A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5" name="Group 13">
            <a:extLst>
              <a:ext uri="{FF2B5EF4-FFF2-40B4-BE49-F238E27FC236}">
                <a16:creationId xmlns:a16="http://schemas.microsoft.com/office/drawing/2014/main" id="{618D4524-8108-4FDB-A320-4E55609B6A43}"/>
              </a:ext>
            </a:extLst>
          </p:cNvPr>
          <p:cNvGrpSpPr/>
          <p:nvPr/>
        </p:nvGrpSpPr>
        <p:grpSpPr>
          <a:xfrm rot="5400000">
            <a:off x="14034549" y="468439"/>
            <a:ext cx="1301806" cy="364929"/>
            <a:chOff x="0" y="0"/>
            <a:chExt cx="2038705" cy="571500"/>
          </a:xfrm>
        </p:grpSpPr>
        <p:sp>
          <p:nvSpPr>
            <p:cNvPr id="46" name="Freeform 14">
              <a:extLst>
                <a:ext uri="{FF2B5EF4-FFF2-40B4-BE49-F238E27FC236}">
                  <a16:creationId xmlns:a16="http://schemas.microsoft.com/office/drawing/2014/main" id="{5470CE1D-E252-43CF-ADD3-231BA84C699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7" name="TextBox 16">
            <a:extLst>
              <a:ext uri="{FF2B5EF4-FFF2-40B4-BE49-F238E27FC236}">
                <a16:creationId xmlns:a16="http://schemas.microsoft.com/office/drawing/2014/main" id="{4262F404-39E6-4647-951A-B676836A2B30}"/>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8" name="TextBox 17">
            <a:extLst>
              <a:ext uri="{FF2B5EF4-FFF2-40B4-BE49-F238E27FC236}">
                <a16:creationId xmlns:a16="http://schemas.microsoft.com/office/drawing/2014/main" id="{5DEAB854-7EB3-4A93-A40D-6943B82EDC5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9" name="TextBox 18">
            <a:extLst>
              <a:ext uri="{FF2B5EF4-FFF2-40B4-BE49-F238E27FC236}">
                <a16:creationId xmlns:a16="http://schemas.microsoft.com/office/drawing/2014/main" id="{F02133F9-F869-45CE-B2FD-025D6CF31B45}"/>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dirty="0" err="1">
                <a:solidFill>
                  <a:srgbClr val="FFFFFF"/>
                </a:solidFill>
                <a:latin typeface="Arimo"/>
              </a:rPr>
              <a:t>Réalisation</a:t>
            </a:r>
            <a:r>
              <a:rPr lang="en-US" sz="2600" spc="101" dirty="0">
                <a:solidFill>
                  <a:srgbClr val="FFFFFF"/>
                </a:solidFill>
                <a:latin typeface="Arimo"/>
              </a:rPr>
              <a:t> et mise </a:t>
            </a:r>
            <a:r>
              <a:rPr lang="en-US" sz="2600" spc="101" dirty="0" err="1">
                <a:solidFill>
                  <a:srgbClr val="FFFFFF"/>
                </a:solidFill>
                <a:latin typeface="Arimo"/>
              </a:rPr>
              <a:t>en</a:t>
            </a:r>
            <a:r>
              <a:rPr lang="en-US" sz="2600" spc="101" dirty="0">
                <a:solidFill>
                  <a:srgbClr val="FFFFFF"/>
                </a:solidFill>
                <a:latin typeface="Arimo"/>
              </a:rPr>
              <a:t> oeuvre</a:t>
            </a:r>
          </a:p>
        </p:txBody>
      </p:sp>
      <p:sp>
        <p:nvSpPr>
          <p:cNvPr id="50" name="TextBox 19">
            <a:extLst>
              <a:ext uri="{FF2B5EF4-FFF2-40B4-BE49-F238E27FC236}">
                <a16:creationId xmlns:a16="http://schemas.microsoft.com/office/drawing/2014/main" id="{8F4A4FF3-49B1-4017-9A9F-27C2331ACAF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51" name="TextBox 22">
            <a:extLst>
              <a:ext uri="{FF2B5EF4-FFF2-40B4-BE49-F238E27FC236}">
                <a16:creationId xmlns:a16="http://schemas.microsoft.com/office/drawing/2014/main" id="{B0999E71-064F-44FE-8FDB-23FAF715EDFB}"/>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52" name="Picture 51">
            <a:extLst>
              <a:ext uri="{FF2B5EF4-FFF2-40B4-BE49-F238E27FC236}">
                <a16:creationId xmlns:a16="http://schemas.microsoft.com/office/drawing/2014/main" id="{CF4954EC-3277-4675-A219-647007354867}"/>
              </a:ext>
            </a:extLst>
          </p:cNvPr>
          <p:cNvPicPr>
            <a:picLocks noChangeAspect="1"/>
          </p:cNvPicPr>
          <p:nvPr/>
        </p:nvPicPr>
        <p:blipFill>
          <a:blip r:embed="rId13"/>
          <a:stretch>
            <a:fillRect/>
          </a:stretch>
        </p:blipFill>
        <p:spPr>
          <a:xfrm>
            <a:off x="12310530" y="1195679"/>
            <a:ext cx="1066800" cy="1270747"/>
          </a:xfrm>
          <a:prstGeom prst="rect">
            <a:avLst/>
          </a:prstGeom>
        </p:spPr>
      </p:pic>
      <p:sp>
        <p:nvSpPr>
          <p:cNvPr id="54" name="TextBox 3">
            <a:extLst>
              <a:ext uri="{FF2B5EF4-FFF2-40B4-BE49-F238E27FC236}">
                <a16:creationId xmlns:a16="http://schemas.microsoft.com/office/drawing/2014/main" id="{90588893-ACA7-45A2-9C19-639C0EE6B580}"/>
              </a:ext>
            </a:extLst>
          </p:cNvPr>
          <p:cNvSpPr txBox="1"/>
          <p:nvPr/>
        </p:nvSpPr>
        <p:spPr>
          <a:xfrm>
            <a:off x="1712030" y="2690627"/>
            <a:ext cx="8314085" cy="430887"/>
          </a:xfrm>
          <a:prstGeom prst="rect">
            <a:avLst/>
          </a:prstGeom>
        </p:spPr>
        <p:txBody>
          <a:bodyPr wrap="square" lIns="0" tIns="0" rIns="0" bIns="0" rtlCol="0" anchor="t">
            <a:spAutoFit/>
          </a:bodyPr>
          <a:lstStyle/>
          <a:p>
            <a:r>
              <a:rPr lang="en-US" sz="2800" dirty="0">
                <a:latin typeface="Aileron Regular Bold"/>
              </a:rPr>
              <a:t>Robot </a:t>
            </a:r>
            <a:r>
              <a:rPr lang="en-US" sz="2800" dirty="0" err="1">
                <a:latin typeface="Aileron Regular Bold"/>
              </a:rPr>
              <a:t>Lettrage</a:t>
            </a:r>
            <a:r>
              <a:rPr lang="en-US" sz="2800" dirty="0">
                <a:latin typeface="Aileron Regular Bold"/>
              </a:rPr>
              <a:t> </a:t>
            </a:r>
            <a:r>
              <a:rPr lang="en-US" sz="2800" dirty="0" err="1">
                <a:latin typeface="Aileron Regular Bold"/>
              </a:rPr>
              <a:t>Fournisseurs</a:t>
            </a:r>
            <a:r>
              <a:rPr lang="en-US" sz="2800" dirty="0">
                <a:latin typeface="Aileron Regular Bold"/>
              </a:rPr>
              <a:t> :</a:t>
            </a:r>
          </a:p>
        </p:txBody>
      </p:sp>
      <p:pic>
        <p:nvPicPr>
          <p:cNvPr id="57" name="Picture 23">
            <a:extLst>
              <a:ext uri="{FF2B5EF4-FFF2-40B4-BE49-F238E27FC236}">
                <a16:creationId xmlns:a16="http://schemas.microsoft.com/office/drawing/2014/main" id="{F682741E-18A4-41A5-AE67-DCFC8EF5F8BE}"/>
              </a:ext>
            </a:extLst>
          </p:cNvPr>
          <p:cNvPicPr>
            <a:picLocks noChangeAspect="1"/>
          </p:cNvPicPr>
          <p:nvPr/>
        </p:nvPicPr>
        <p:blipFill>
          <a:blip r:embed="rId14"/>
          <a:srcRect/>
          <a:stretch>
            <a:fillRect/>
          </a:stretch>
        </p:blipFill>
        <p:spPr>
          <a:xfrm>
            <a:off x="14354716" y="6037883"/>
            <a:ext cx="653554" cy="653554"/>
          </a:xfrm>
          <a:prstGeom prst="rect">
            <a:avLst/>
          </a:prstGeom>
        </p:spPr>
      </p:pic>
      <p:pic>
        <p:nvPicPr>
          <p:cNvPr id="55" name="Picture 17">
            <a:extLst>
              <a:ext uri="{FF2B5EF4-FFF2-40B4-BE49-F238E27FC236}">
                <a16:creationId xmlns:a16="http://schemas.microsoft.com/office/drawing/2014/main" id="{310F382F-FDCF-4730-B38C-9041D8D58D96}"/>
              </a:ext>
            </a:extLst>
          </p:cNvPr>
          <p:cNvPicPr>
            <a:picLocks noChangeAspect="1"/>
          </p:cNvPicPr>
          <p:nvPr/>
        </p:nvPicPr>
        <p:blipFill>
          <a:blip r:embed="rId15">
            <a:alphaModFix amt="52000"/>
          </a:blip>
          <a:srcRect/>
          <a:stretch>
            <a:fillRect/>
          </a:stretch>
        </p:blipFill>
        <p:spPr>
          <a:xfrm>
            <a:off x="690502" y="1678535"/>
            <a:ext cx="283987" cy="464602"/>
          </a:xfrm>
          <a:prstGeom prst="rect">
            <a:avLst/>
          </a:prstGeom>
        </p:spPr>
      </p:pic>
      <p:sp>
        <p:nvSpPr>
          <p:cNvPr id="56" name="TextBox 24">
            <a:extLst>
              <a:ext uri="{FF2B5EF4-FFF2-40B4-BE49-F238E27FC236}">
                <a16:creationId xmlns:a16="http://schemas.microsoft.com/office/drawing/2014/main" id="{846D27EC-6420-4B97-9D7E-F5029C4C78CC}"/>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
        <p:nvSpPr>
          <p:cNvPr id="58" name="Rectangle : coins arrondis 34">
            <a:extLst>
              <a:ext uri="{FF2B5EF4-FFF2-40B4-BE49-F238E27FC236}">
                <a16:creationId xmlns:a16="http://schemas.microsoft.com/office/drawing/2014/main" id="{3A09FEC7-CED4-4E90-A868-5FC89BCAED5C}"/>
              </a:ext>
            </a:extLst>
          </p:cNvPr>
          <p:cNvSpPr/>
          <p:nvPr/>
        </p:nvSpPr>
        <p:spPr>
          <a:xfrm>
            <a:off x="1996710" y="3489163"/>
            <a:ext cx="14349980" cy="564814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chemeClr val="accent5"/>
            </a:solidFill>
            <a:prstDash val="solid"/>
            <a:miter/>
          </a:ln>
        </p:spPr>
        <p:txBody>
          <a:bodyPr vert="horz" wrap="square" lIns="50549" tIns="25275" rIns="50549" bIns="25275" anchor="ctr" anchorCtr="1" compatLnSpc="1">
            <a:noAutofit/>
          </a:bodyPr>
          <a:lstStyle/>
          <a:p>
            <a:pPr marL="0" marR="0" lvl="0" indent="0" algn="ctr" defTabSz="50550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fr-FR" sz="5443" b="0" i="0" u="none" strike="noStrike" kern="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7387619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C9638F0-A43F-41B9-8A0A-EF403C718265}"/>
              </a:ext>
            </a:extLst>
          </p:cNvPr>
          <p:cNvPicPr>
            <a:picLocks noChangeAspect="1"/>
          </p:cNvPicPr>
          <p:nvPr/>
        </p:nvPicPr>
        <p:blipFill rotWithShape="1">
          <a:blip r:embed="rId2"/>
          <a:srcRect b="24540"/>
          <a:stretch/>
        </p:blipFill>
        <p:spPr>
          <a:xfrm>
            <a:off x="2743200" y="2846036"/>
            <a:ext cx="13413435" cy="6623396"/>
          </a:xfrm>
          <a:prstGeom prst="rect">
            <a:avLst/>
          </a:prstGeom>
        </p:spPr>
      </p:pic>
      <p:sp>
        <p:nvSpPr>
          <p:cNvPr id="29" name="Slide Number Placeholder 28">
            <a:extLst>
              <a:ext uri="{FF2B5EF4-FFF2-40B4-BE49-F238E27FC236}">
                <a16:creationId xmlns:a16="http://schemas.microsoft.com/office/drawing/2014/main" id="{86F38CF9-434B-4AFB-9B9D-BFAF1F698E6F}"/>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
        <p:nvSpPr>
          <p:cNvPr id="30" name="AutoShape 2">
            <a:extLst>
              <a:ext uri="{FF2B5EF4-FFF2-40B4-BE49-F238E27FC236}">
                <a16:creationId xmlns:a16="http://schemas.microsoft.com/office/drawing/2014/main" id="{B95D0658-5B86-4367-9287-09B01F135A71}"/>
              </a:ext>
            </a:extLst>
          </p:cNvPr>
          <p:cNvSpPr/>
          <p:nvPr/>
        </p:nvSpPr>
        <p:spPr>
          <a:xfrm>
            <a:off x="0" y="-8092"/>
            <a:ext cx="3656202" cy="1301806"/>
          </a:xfrm>
          <a:prstGeom prst="rect">
            <a:avLst/>
          </a:prstGeom>
          <a:solidFill>
            <a:srgbClr val="9AC026">
              <a:alpha val="80000"/>
            </a:srgbClr>
          </a:solidFill>
        </p:spPr>
      </p:sp>
      <p:sp>
        <p:nvSpPr>
          <p:cNvPr id="31" name="AutoShape 3">
            <a:extLst>
              <a:ext uri="{FF2B5EF4-FFF2-40B4-BE49-F238E27FC236}">
                <a16:creationId xmlns:a16="http://schemas.microsoft.com/office/drawing/2014/main" id="{3D926F9E-3518-4059-BDFF-40FA2356D8D8}"/>
              </a:ext>
            </a:extLst>
          </p:cNvPr>
          <p:cNvSpPr/>
          <p:nvPr/>
        </p:nvSpPr>
        <p:spPr>
          <a:xfrm>
            <a:off x="3659698" y="0"/>
            <a:ext cx="3656202" cy="1301806"/>
          </a:xfrm>
          <a:prstGeom prst="rect">
            <a:avLst/>
          </a:prstGeom>
          <a:solidFill>
            <a:srgbClr val="9AC026">
              <a:alpha val="80000"/>
            </a:srgbClr>
          </a:solidFill>
        </p:spPr>
      </p:sp>
      <p:sp>
        <p:nvSpPr>
          <p:cNvPr id="32" name="AutoShape 4">
            <a:extLst>
              <a:ext uri="{FF2B5EF4-FFF2-40B4-BE49-F238E27FC236}">
                <a16:creationId xmlns:a16="http://schemas.microsoft.com/office/drawing/2014/main" id="{38CF944D-8AC0-4932-85CC-FE04E30E0A65}"/>
              </a:ext>
            </a:extLst>
          </p:cNvPr>
          <p:cNvSpPr/>
          <p:nvPr/>
        </p:nvSpPr>
        <p:spPr>
          <a:xfrm>
            <a:off x="7315899" y="-9525"/>
            <a:ext cx="3656202" cy="1301806"/>
          </a:xfrm>
          <a:prstGeom prst="rect">
            <a:avLst/>
          </a:prstGeom>
          <a:solidFill>
            <a:srgbClr val="9AC026">
              <a:alpha val="80784"/>
            </a:srgbClr>
          </a:solidFill>
        </p:spPr>
      </p:sp>
      <p:sp>
        <p:nvSpPr>
          <p:cNvPr id="33" name="AutoShape 5">
            <a:extLst>
              <a:ext uri="{FF2B5EF4-FFF2-40B4-BE49-F238E27FC236}">
                <a16:creationId xmlns:a16="http://schemas.microsoft.com/office/drawing/2014/main" id="{BFEE1FC3-AFF3-4EB8-9E09-F211A18E8CD5}"/>
              </a:ext>
            </a:extLst>
          </p:cNvPr>
          <p:cNvSpPr/>
          <p:nvPr/>
        </p:nvSpPr>
        <p:spPr>
          <a:xfrm>
            <a:off x="11010201" y="-9525"/>
            <a:ext cx="3656202" cy="2587428"/>
          </a:xfrm>
          <a:prstGeom prst="rect">
            <a:avLst/>
          </a:prstGeom>
          <a:solidFill>
            <a:srgbClr val="9AC026"/>
          </a:solidFill>
        </p:spPr>
      </p:sp>
      <p:sp>
        <p:nvSpPr>
          <p:cNvPr id="34" name="AutoShape 6">
            <a:extLst>
              <a:ext uri="{FF2B5EF4-FFF2-40B4-BE49-F238E27FC236}">
                <a16:creationId xmlns:a16="http://schemas.microsoft.com/office/drawing/2014/main" id="{D3153B8B-A325-4FF5-A189-8258AA6ECB13}"/>
              </a:ext>
            </a:extLst>
          </p:cNvPr>
          <p:cNvSpPr/>
          <p:nvPr/>
        </p:nvSpPr>
        <p:spPr>
          <a:xfrm>
            <a:off x="14631798" y="0"/>
            <a:ext cx="3656202" cy="1301806"/>
          </a:xfrm>
          <a:prstGeom prst="rect">
            <a:avLst/>
          </a:prstGeom>
          <a:solidFill>
            <a:srgbClr val="9AC026">
              <a:alpha val="80000"/>
            </a:srgbClr>
          </a:solidFill>
        </p:spPr>
      </p:sp>
      <p:grpSp>
        <p:nvGrpSpPr>
          <p:cNvPr id="35" name="Group 7">
            <a:extLst>
              <a:ext uri="{FF2B5EF4-FFF2-40B4-BE49-F238E27FC236}">
                <a16:creationId xmlns:a16="http://schemas.microsoft.com/office/drawing/2014/main" id="{FAE1DF23-052E-4FC8-B79F-9A43C9B7FC8F}"/>
              </a:ext>
            </a:extLst>
          </p:cNvPr>
          <p:cNvGrpSpPr/>
          <p:nvPr/>
        </p:nvGrpSpPr>
        <p:grpSpPr>
          <a:xfrm rot="5400000">
            <a:off x="2938624" y="468439"/>
            <a:ext cx="1301806" cy="364929"/>
            <a:chOff x="0" y="0"/>
            <a:chExt cx="2038705" cy="571500"/>
          </a:xfrm>
        </p:grpSpPr>
        <p:sp>
          <p:nvSpPr>
            <p:cNvPr id="36" name="Freeform 8">
              <a:extLst>
                <a:ext uri="{FF2B5EF4-FFF2-40B4-BE49-F238E27FC236}">
                  <a16:creationId xmlns:a16="http://schemas.microsoft.com/office/drawing/2014/main" id="{0298EA2F-C816-4ECF-8F9D-0A1EE4EF01E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9">
            <a:extLst>
              <a:ext uri="{FF2B5EF4-FFF2-40B4-BE49-F238E27FC236}">
                <a16:creationId xmlns:a16="http://schemas.microsoft.com/office/drawing/2014/main" id="{CBE47C69-65EF-4765-BCA5-AF3B4F673D57}"/>
              </a:ext>
            </a:extLst>
          </p:cNvPr>
          <p:cNvGrpSpPr/>
          <p:nvPr/>
        </p:nvGrpSpPr>
        <p:grpSpPr>
          <a:xfrm rot="5400000">
            <a:off x="6636421" y="468439"/>
            <a:ext cx="1301806" cy="364929"/>
            <a:chOff x="0" y="0"/>
            <a:chExt cx="2038705" cy="571500"/>
          </a:xfrm>
        </p:grpSpPr>
        <p:sp>
          <p:nvSpPr>
            <p:cNvPr id="38" name="Freeform 10">
              <a:extLst>
                <a:ext uri="{FF2B5EF4-FFF2-40B4-BE49-F238E27FC236}">
                  <a16:creationId xmlns:a16="http://schemas.microsoft.com/office/drawing/2014/main" id="{76AEF622-66B4-447B-9555-CB14CC1338A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1">
            <a:extLst>
              <a:ext uri="{FF2B5EF4-FFF2-40B4-BE49-F238E27FC236}">
                <a16:creationId xmlns:a16="http://schemas.microsoft.com/office/drawing/2014/main" id="{CFF24E07-3D31-4725-830B-CA2ED523185C}"/>
              </a:ext>
            </a:extLst>
          </p:cNvPr>
          <p:cNvGrpSpPr/>
          <p:nvPr/>
        </p:nvGrpSpPr>
        <p:grpSpPr>
          <a:xfrm rot="5400000">
            <a:off x="10340248" y="458914"/>
            <a:ext cx="1301806" cy="364929"/>
            <a:chOff x="0" y="0"/>
            <a:chExt cx="2038705" cy="571500"/>
          </a:xfrm>
        </p:grpSpPr>
        <p:sp>
          <p:nvSpPr>
            <p:cNvPr id="40" name="Freeform 12">
              <a:extLst>
                <a:ext uri="{FF2B5EF4-FFF2-40B4-BE49-F238E27FC236}">
                  <a16:creationId xmlns:a16="http://schemas.microsoft.com/office/drawing/2014/main" id="{262E2405-7A4D-4660-9617-74D65E36C59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13">
            <a:extLst>
              <a:ext uri="{FF2B5EF4-FFF2-40B4-BE49-F238E27FC236}">
                <a16:creationId xmlns:a16="http://schemas.microsoft.com/office/drawing/2014/main" id="{394ED5D6-E02B-4A6F-B372-FBA5FC9D0F6F}"/>
              </a:ext>
            </a:extLst>
          </p:cNvPr>
          <p:cNvGrpSpPr/>
          <p:nvPr/>
        </p:nvGrpSpPr>
        <p:grpSpPr>
          <a:xfrm rot="5400000">
            <a:off x="14034549" y="468439"/>
            <a:ext cx="1301806" cy="364929"/>
            <a:chOff x="0" y="0"/>
            <a:chExt cx="2038705" cy="571500"/>
          </a:xfrm>
        </p:grpSpPr>
        <p:sp>
          <p:nvSpPr>
            <p:cNvPr id="42" name="Freeform 14">
              <a:extLst>
                <a:ext uri="{FF2B5EF4-FFF2-40B4-BE49-F238E27FC236}">
                  <a16:creationId xmlns:a16="http://schemas.microsoft.com/office/drawing/2014/main" id="{84CE493A-87F0-4954-8890-30A0014873E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3" name="TextBox 16">
            <a:extLst>
              <a:ext uri="{FF2B5EF4-FFF2-40B4-BE49-F238E27FC236}">
                <a16:creationId xmlns:a16="http://schemas.microsoft.com/office/drawing/2014/main" id="{DDDD35B4-3EB7-4753-9E7B-5A02BB9A67EF}"/>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4" name="TextBox 17">
            <a:extLst>
              <a:ext uri="{FF2B5EF4-FFF2-40B4-BE49-F238E27FC236}">
                <a16:creationId xmlns:a16="http://schemas.microsoft.com/office/drawing/2014/main" id="{6E47470A-0A1C-4906-9885-D681CB645DBC}"/>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5" name="TextBox 18">
            <a:extLst>
              <a:ext uri="{FF2B5EF4-FFF2-40B4-BE49-F238E27FC236}">
                <a16:creationId xmlns:a16="http://schemas.microsoft.com/office/drawing/2014/main" id="{C301EF69-57BA-4425-A895-78B75EE175A2}"/>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6" name="TextBox 19">
            <a:extLst>
              <a:ext uri="{FF2B5EF4-FFF2-40B4-BE49-F238E27FC236}">
                <a16:creationId xmlns:a16="http://schemas.microsoft.com/office/drawing/2014/main" id="{9C9AEE83-15FD-4550-AD42-93D23EEF44EB}"/>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7" name="TextBox 22">
            <a:extLst>
              <a:ext uri="{FF2B5EF4-FFF2-40B4-BE49-F238E27FC236}">
                <a16:creationId xmlns:a16="http://schemas.microsoft.com/office/drawing/2014/main" id="{736D70F4-3DE5-407D-980F-A1A4D0B8349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8" name="Picture 47">
            <a:extLst>
              <a:ext uri="{FF2B5EF4-FFF2-40B4-BE49-F238E27FC236}">
                <a16:creationId xmlns:a16="http://schemas.microsoft.com/office/drawing/2014/main" id="{29E38BD4-1D85-4E21-B5C8-FCA06AC1B992}"/>
              </a:ext>
            </a:extLst>
          </p:cNvPr>
          <p:cNvPicPr>
            <a:picLocks noChangeAspect="1"/>
          </p:cNvPicPr>
          <p:nvPr/>
        </p:nvPicPr>
        <p:blipFill>
          <a:blip r:embed="rId3"/>
          <a:stretch>
            <a:fillRect/>
          </a:stretch>
        </p:blipFill>
        <p:spPr>
          <a:xfrm>
            <a:off x="12310530" y="1195679"/>
            <a:ext cx="1066800" cy="1270747"/>
          </a:xfrm>
          <a:prstGeom prst="rect">
            <a:avLst/>
          </a:prstGeom>
        </p:spPr>
      </p:pic>
      <p:sp>
        <p:nvSpPr>
          <p:cNvPr id="26" name="TextBox 20">
            <a:extLst>
              <a:ext uri="{FF2B5EF4-FFF2-40B4-BE49-F238E27FC236}">
                <a16:creationId xmlns:a16="http://schemas.microsoft.com/office/drawing/2014/main" id="{796B0FE3-7DD6-4A01-9273-C511A1FDDE26}"/>
              </a:ext>
            </a:extLst>
          </p:cNvPr>
          <p:cNvSpPr txBox="1"/>
          <p:nvPr/>
        </p:nvSpPr>
        <p:spPr>
          <a:xfrm>
            <a:off x="1791377" y="2084588"/>
            <a:ext cx="6046914" cy="563488"/>
          </a:xfrm>
          <a:prstGeom prst="rect">
            <a:avLst/>
          </a:prstGeom>
        </p:spPr>
        <p:txBody>
          <a:bodyPr wrap="square" lIns="0" tIns="0" rIns="0" bIns="0" rtlCol="0" anchor="t">
            <a:spAutoFit/>
          </a:bodyPr>
          <a:lstStyle/>
          <a:p>
            <a:pPr>
              <a:lnSpc>
                <a:spcPts val="5040"/>
              </a:lnSpc>
            </a:pPr>
            <a:r>
              <a:rPr lang="en-US" sz="2400" b="1" dirty="0">
                <a:latin typeface="Aileron Regular" panose="020B0604020202020204" charset="0"/>
              </a:rPr>
              <a:t>Gestion du </a:t>
            </a:r>
            <a:r>
              <a:rPr lang="en-US" sz="2400" b="1" dirty="0" err="1">
                <a:latin typeface="Aileron Regular" panose="020B0604020202020204" charset="0"/>
              </a:rPr>
              <a:t>projet</a:t>
            </a:r>
            <a:r>
              <a:rPr lang="en-US" sz="2400" b="1" dirty="0">
                <a:latin typeface="Aileron Regular" panose="020B0604020202020204" charset="0"/>
              </a:rPr>
              <a:t> :</a:t>
            </a:r>
          </a:p>
        </p:txBody>
      </p:sp>
      <p:pic>
        <p:nvPicPr>
          <p:cNvPr id="27" name="Picture 17">
            <a:extLst>
              <a:ext uri="{FF2B5EF4-FFF2-40B4-BE49-F238E27FC236}">
                <a16:creationId xmlns:a16="http://schemas.microsoft.com/office/drawing/2014/main" id="{2B261723-FA5A-484B-8C3B-9FAA0873E6E7}"/>
              </a:ext>
            </a:extLst>
          </p:cNvPr>
          <p:cNvPicPr>
            <a:picLocks noChangeAspect="1"/>
          </p:cNvPicPr>
          <p:nvPr/>
        </p:nvPicPr>
        <p:blipFill>
          <a:blip r:embed="rId4">
            <a:alphaModFix amt="52000"/>
          </a:blip>
          <a:srcRect/>
          <a:stretch>
            <a:fillRect/>
          </a:stretch>
        </p:blipFill>
        <p:spPr>
          <a:xfrm>
            <a:off x="690502" y="1678535"/>
            <a:ext cx="283987" cy="464602"/>
          </a:xfrm>
          <a:prstGeom prst="rect">
            <a:avLst/>
          </a:prstGeom>
        </p:spPr>
      </p:pic>
      <p:sp>
        <p:nvSpPr>
          <p:cNvPr id="28" name="TextBox 24">
            <a:extLst>
              <a:ext uri="{FF2B5EF4-FFF2-40B4-BE49-F238E27FC236}">
                <a16:creationId xmlns:a16="http://schemas.microsoft.com/office/drawing/2014/main" id="{E6BD0452-B248-46D2-B0CC-549C894DA51A}"/>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92402" y="4152900"/>
            <a:ext cx="15500198"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automatisation</a:t>
            </a:r>
            <a:r>
              <a:rPr lang="en-US" sz="7200" dirty="0">
                <a:solidFill>
                  <a:srgbClr val="286A6C"/>
                </a:solidFill>
                <a:latin typeface="Aileron Regular Bold"/>
              </a:rPr>
              <a:t> et </a:t>
            </a:r>
            <a:r>
              <a:rPr lang="en-US" sz="7200" dirty="0" err="1">
                <a:solidFill>
                  <a:srgbClr val="286A6C"/>
                </a:solidFill>
                <a:latin typeface="Aileron Regular Bold"/>
              </a:rPr>
              <a:t>préparation</a:t>
            </a:r>
            <a:r>
              <a:rPr lang="en-US" sz="7200" dirty="0">
                <a:solidFill>
                  <a:srgbClr val="286A6C"/>
                </a:solidFill>
                <a:latin typeface="Aileron Regular Bold"/>
              </a:rPr>
              <a:t> des </a:t>
            </a:r>
            <a:r>
              <a:rPr lang="en-US" sz="7200" dirty="0" err="1">
                <a:solidFill>
                  <a:srgbClr val="286A6C"/>
                </a:solidFill>
                <a:latin typeface="Aileron Regular Bold"/>
              </a:rPr>
              <a:t>écritures</a:t>
            </a:r>
            <a:r>
              <a:rPr lang="en-US" sz="7200" dirty="0">
                <a:solidFill>
                  <a:srgbClr val="286A6C"/>
                </a:solidFill>
                <a:latin typeface="Aileron Regular Bold"/>
              </a:rPr>
              <a:t> de </a:t>
            </a:r>
            <a:r>
              <a:rPr lang="en-US" sz="7200" dirty="0" err="1">
                <a:solidFill>
                  <a:srgbClr val="286A6C"/>
                </a:solidFill>
                <a:latin typeface="Aileron Regular Bold"/>
              </a:rPr>
              <a:t>paie</a:t>
            </a:r>
            <a:endParaRPr lang="en-US" sz="7200" dirty="0">
              <a:solidFill>
                <a:srgbClr val="286A6C"/>
              </a:solidFill>
              <a:latin typeface="Aileron Regular Bold"/>
            </a:endParaRPr>
          </a:p>
        </p:txBody>
      </p:sp>
      <p:sp>
        <p:nvSpPr>
          <p:cNvPr id="7" name="AutoShape 7"/>
          <p:cNvSpPr/>
          <p:nvPr/>
        </p:nvSpPr>
        <p:spPr>
          <a:xfrm>
            <a:off x="11010201" y="0"/>
            <a:ext cx="3656202" cy="2587428"/>
          </a:xfrm>
          <a:prstGeom prst="rect">
            <a:avLst/>
          </a:prstGeom>
          <a:solidFill>
            <a:srgbClr val="9AC026"/>
          </a:solidFill>
        </p:spPr>
      </p:sp>
      <p:sp>
        <p:nvSpPr>
          <p:cNvPr id="25" name="Slide Number Placeholder 24">
            <a:extLst>
              <a:ext uri="{FF2B5EF4-FFF2-40B4-BE49-F238E27FC236}">
                <a16:creationId xmlns:a16="http://schemas.microsoft.com/office/drawing/2014/main" id="{30836BE3-C405-4718-985B-B9B7194E1129}"/>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
        <p:nvSpPr>
          <p:cNvPr id="26" name="AutoShape 2">
            <a:extLst>
              <a:ext uri="{FF2B5EF4-FFF2-40B4-BE49-F238E27FC236}">
                <a16:creationId xmlns:a16="http://schemas.microsoft.com/office/drawing/2014/main" id="{95DCE4C5-E3D7-408D-A274-35E3C86A1A94}"/>
              </a:ext>
            </a:extLst>
          </p:cNvPr>
          <p:cNvSpPr/>
          <p:nvPr/>
        </p:nvSpPr>
        <p:spPr>
          <a:xfrm>
            <a:off x="0" y="-8092"/>
            <a:ext cx="3656202" cy="1301806"/>
          </a:xfrm>
          <a:prstGeom prst="rect">
            <a:avLst/>
          </a:prstGeom>
          <a:solidFill>
            <a:srgbClr val="9AC026">
              <a:alpha val="80000"/>
            </a:srgbClr>
          </a:solidFill>
        </p:spPr>
      </p:sp>
      <p:sp>
        <p:nvSpPr>
          <p:cNvPr id="27" name="AutoShape 3">
            <a:extLst>
              <a:ext uri="{FF2B5EF4-FFF2-40B4-BE49-F238E27FC236}">
                <a16:creationId xmlns:a16="http://schemas.microsoft.com/office/drawing/2014/main" id="{C54D060D-64EB-4DE0-A8AF-A025B2FB9728}"/>
              </a:ext>
            </a:extLst>
          </p:cNvPr>
          <p:cNvSpPr/>
          <p:nvPr/>
        </p:nvSpPr>
        <p:spPr>
          <a:xfrm>
            <a:off x="3659698" y="0"/>
            <a:ext cx="3656202" cy="1301806"/>
          </a:xfrm>
          <a:prstGeom prst="rect">
            <a:avLst/>
          </a:prstGeom>
          <a:solidFill>
            <a:srgbClr val="9AC026">
              <a:alpha val="80000"/>
            </a:srgbClr>
          </a:solidFill>
        </p:spPr>
      </p:sp>
      <p:sp>
        <p:nvSpPr>
          <p:cNvPr id="28" name="AutoShape 4">
            <a:extLst>
              <a:ext uri="{FF2B5EF4-FFF2-40B4-BE49-F238E27FC236}">
                <a16:creationId xmlns:a16="http://schemas.microsoft.com/office/drawing/2014/main" id="{73270AA1-D939-4E16-B936-525BD0838728}"/>
              </a:ext>
            </a:extLst>
          </p:cNvPr>
          <p:cNvSpPr/>
          <p:nvPr/>
        </p:nvSpPr>
        <p:spPr>
          <a:xfrm>
            <a:off x="7315899" y="-9525"/>
            <a:ext cx="3656202" cy="1301806"/>
          </a:xfrm>
          <a:prstGeom prst="rect">
            <a:avLst/>
          </a:prstGeom>
          <a:solidFill>
            <a:srgbClr val="9AC026">
              <a:alpha val="80784"/>
            </a:srgbClr>
          </a:solidFill>
        </p:spPr>
      </p:sp>
      <p:sp>
        <p:nvSpPr>
          <p:cNvPr id="30" name="AutoShape 6">
            <a:extLst>
              <a:ext uri="{FF2B5EF4-FFF2-40B4-BE49-F238E27FC236}">
                <a16:creationId xmlns:a16="http://schemas.microsoft.com/office/drawing/2014/main" id="{6C8502EF-15B5-44BB-B65E-324BC3D56EC2}"/>
              </a:ext>
            </a:extLst>
          </p:cNvPr>
          <p:cNvSpPr/>
          <p:nvPr/>
        </p:nvSpPr>
        <p:spPr>
          <a:xfrm>
            <a:off x="14631798" y="0"/>
            <a:ext cx="3656202" cy="1301806"/>
          </a:xfrm>
          <a:prstGeom prst="rect">
            <a:avLst/>
          </a:prstGeom>
          <a:solidFill>
            <a:srgbClr val="9AC026">
              <a:alpha val="80000"/>
            </a:srgbClr>
          </a:solidFill>
        </p:spPr>
      </p:sp>
      <p:grpSp>
        <p:nvGrpSpPr>
          <p:cNvPr id="31" name="Group 7">
            <a:extLst>
              <a:ext uri="{FF2B5EF4-FFF2-40B4-BE49-F238E27FC236}">
                <a16:creationId xmlns:a16="http://schemas.microsoft.com/office/drawing/2014/main" id="{F597458B-926D-4175-856A-C29ADA8B4DAC}"/>
              </a:ext>
            </a:extLst>
          </p:cNvPr>
          <p:cNvGrpSpPr/>
          <p:nvPr/>
        </p:nvGrpSpPr>
        <p:grpSpPr>
          <a:xfrm rot="5400000">
            <a:off x="2938624" y="468439"/>
            <a:ext cx="1301806" cy="364929"/>
            <a:chOff x="0" y="0"/>
            <a:chExt cx="2038705" cy="571500"/>
          </a:xfrm>
        </p:grpSpPr>
        <p:sp>
          <p:nvSpPr>
            <p:cNvPr id="32" name="Freeform 8">
              <a:extLst>
                <a:ext uri="{FF2B5EF4-FFF2-40B4-BE49-F238E27FC236}">
                  <a16:creationId xmlns:a16="http://schemas.microsoft.com/office/drawing/2014/main" id="{78798B07-A555-4FDF-9527-27FEC1D8C9D7}"/>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9">
            <a:extLst>
              <a:ext uri="{FF2B5EF4-FFF2-40B4-BE49-F238E27FC236}">
                <a16:creationId xmlns:a16="http://schemas.microsoft.com/office/drawing/2014/main" id="{742D9663-2044-443A-A3C9-EFDA29FD8650}"/>
              </a:ext>
            </a:extLst>
          </p:cNvPr>
          <p:cNvGrpSpPr/>
          <p:nvPr/>
        </p:nvGrpSpPr>
        <p:grpSpPr>
          <a:xfrm rot="5400000">
            <a:off x="6636421" y="468439"/>
            <a:ext cx="1301806" cy="364929"/>
            <a:chOff x="0" y="0"/>
            <a:chExt cx="2038705" cy="571500"/>
          </a:xfrm>
        </p:grpSpPr>
        <p:sp>
          <p:nvSpPr>
            <p:cNvPr id="34" name="Freeform 10">
              <a:extLst>
                <a:ext uri="{FF2B5EF4-FFF2-40B4-BE49-F238E27FC236}">
                  <a16:creationId xmlns:a16="http://schemas.microsoft.com/office/drawing/2014/main" id="{45EE6F37-1038-4EDE-9E5B-E0F1A536676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1">
            <a:extLst>
              <a:ext uri="{FF2B5EF4-FFF2-40B4-BE49-F238E27FC236}">
                <a16:creationId xmlns:a16="http://schemas.microsoft.com/office/drawing/2014/main" id="{A7954AB3-7472-48C9-8AAA-B64A27D9E363}"/>
              </a:ext>
            </a:extLst>
          </p:cNvPr>
          <p:cNvGrpSpPr/>
          <p:nvPr/>
        </p:nvGrpSpPr>
        <p:grpSpPr>
          <a:xfrm rot="5400000">
            <a:off x="10340248" y="458914"/>
            <a:ext cx="1301806" cy="364929"/>
            <a:chOff x="0" y="0"/>
            <a:chExt cx="2038705" cy="571500"/>
          </a:xfrm>
        </p:grpSpPr>
        <p:sp>
          <p:nvSpPr>
            <p:cNvPr id="36" name="Freeform 12">
              <a:extLst>
                <a:ext uri="{FF2B5EF4-FFF2-40B4-BE49-F238E27FC236}">
                  <a16:creationId xmlns:a16="http://schemas.microsoft.com/office/drawing/2014/main" id="{E24D74DB-B959-4DD9-9713-A0BFA35A0B1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3">
            <a:extLst>
              <a:ext uri="{FF2B5EF4-FFF2-40B4-BE49-F238E27FC236}">
                <a16:creationId xmlns:a16="http://schemas.microsoft.com/office/drawing/2014/main" id="{B9E851C5-3E53-4556-A1A9-9020BDE5714C}"/>
              </a:ext>
            </a:extLst>
          </p:cNvPr>
          <p:cNvGrpSpPr/>
          <p:nvPr/>
        </p:nvGrpSpPr>
        <p:grpSpPr>
          <a:xfrm rot="5400000">
            <a:off x="14034549" y="468439"/>
            <a:ext cx="1301806" cy="364929"/>
            <a:chOff x="0" y="0"/>
            <a:chExt cx="2038705" cy="571500"/>
          </a:xfrm>
        </p:grpSpPr>
        <p:sp>
          <p:nvSpPr>
            <p:cNvPr id="38" name="Freeform 14">
              <a:extLst>
                <a:ext uri="{FF2B5EF4-FFF2-40B4-BE49-F238E27FC236}">
                  <a16:creationId xmlns:a16="http://schemas.microsoft.com/office/drawing/2014/main" id="{E1C0E39B-4863-4518-BB4E-6AE2907CCFB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9" name="TextBox 16">
            <a:extLst>
              <a:ext uri="{FF2B5EF4-FFF2-40B4-BE49-F238E27FC236}">
                <a16:creationId xmlns:a16="http://schemas.microsoft.com/office/drawing/2014/main" id="{E885AB33-3C83-45A5-92FB-D320D96E64A4}"/>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0" name="TextBox 17">
            <a:extLst>
              <a:ext uri="{FF2B5EF4-FFF2-40B4-BE49-F238E27FC236}">
                <a16:creationId xmlns:a16="http://schemas.microsoft.com/office/drawing/2014/main" id="{F72F7CA9-56C3-42CC-BDD8-285072B2CB35}"/>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18">
            <a:extLst>
              <a:ext uri="{FF2B5EF4-FFF2-40B4-BE49-F238E27FC236}">
                <a16:creationId xmlns:a16="http://schemas.microsoft.com/office/drawing/2014/main" id="{9BEB9B22-0B25-4896-B414-F80B1A929F9C}"/>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2" name="TextBox 19">
            <a:extLst>
              <a:ext uri="{FF2B5EF4-FFF2-40B4-BE49-F238E27FC236}">
                <a16:creationId xmlns:a16="http://schemas.microsoft.com/office/drawing/2014/main" id="{675F73EB-8030-49B3-89E9-F7158ABD62B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3" name="TextBox 22">
            <a:extLst>
              <a:ext uri="{FF2B5EF4-FFF2-40B4-BE49-F238E27FC236}">
                <a16:creationId xmlns:a16="http://schemas.microsoft.com/office/drawing/2014/main" id="{BC07635E-B969-4C67-8447-3B636B61BC16}"/>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4" name="Picture 43">
            <a:extLst>
              <a:ext uri="{FF2B5EF4-FFF2-40B4-BE49-F238E27FC236}">
                <a16:creationId xmlns:a16="http://schemas.microsoft.com/office/drawing/2014/main" id="{5CFBF933-482E-4446-8E7A-FA622F06DEB6}"/>
              </a:ext>
            </a:extLst>
          </p:cNvPr>
          <p:cNvPicPr>
            <a:picLocks noChangeAspect="1"/>
          </p:cNvPicPr>
          <p:nvPr/>
        </p:nvPicPr>
        <p:blipFill>
          <a:blip r:embed="rId2"/>
          <a:stretch>
            <a:fillRect/>
          </a:stretch>
        </p:blipFill>
        <p:spPr>
          <a:xfrm>
            <a:off x="12310530" y="1195679"/>
            <a:ext cx="1066800" cy="1270747"/>
          </a:xfrm>
          <a:prstGeom prst="rect">
            <a:avLst/>
          </a:prstGeom>
        </p:spPr>
      </p:pic>
      <p:pic>
        <p:nvPicPr>
          <p:cNvPr id="23" name="Picture 17">
            <a:extLst>
              <a:ext uri="{FF2B5EF4-FFF2-40B4-BE49-F238E27FC236}">
                <a16:creationId xmlns:a16="http://schemas.microsoft.com/office/drawing/2014/main" id="{CF9DBBBA-99C4-4AFD-82F6-4918A033E53F}"/>
              </a:ext>
            </a:extLst>
          </p:cNvPr>
          <p:cNvPicPr>
            <a:picLocks noChangeAspect="1"/>
          </p:cNvPicPr>
          <p:nvPr/>
        </p:nvPicPr>
        <p:blipFill>
          <a:blip r:embed="rId3">
            <a:alphaModFix amt="52000"/>
          </a:blip>
          <a:srcRect/>
          <a:stretch>
            <a:fillRect/>
          </a:stretch>
        </p:blipFill>
        <p:spPr>
          <a:xfrm>
            <a:off x="690502" y="1678535"/>
            <a:ext cx="283987" cy="464602"/>
          </a:xfrm>
          <a:prstGeom prst="rect">
            <a:avLst/>
          </a:prstGeom>
        </p:spPr>
      </p:pic>
      <p:sp>
        <p:nvSpPr>
          <p:cNvPr id="24" name="TextBox 24">
            <a:extLst>
              <a:ext uri="{FF2B5EF4-FFF2-40B4-BE49-F238E27FC236}">
                <a16:creationId xmlns:a16="http://schemas.microsoft.com/office/drawing/2014/main" id="{2735EC5F-BCDB-4981-ABD4-0B62808E757D}"/>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Automatisation</a:t>
            </a:r>
            <a:r>
              <a:rPr lang="en-US" sz="2800" dirty="0"/>
              <a:t> et </a:t>
            </a:r>
            <a:r>
              <a:rPr lang="en-US" sz="2800" dirty="0" err="1"/>
              <a:t>préparation</a:t>
            </a:r>
            <a:r>
              <a:rPr lang="en-US" sz="2800" dirty="0"/>
              <a:t> des </a:t>
            </a:r>
            <a:r>
              <a:rPr lang="en-US" sz="2800" dirty="0" err="1"/>
              <a:t>écritures</a:t>
            </a:r>
            <a:r>
              <a:rPr lang="en-US" sz="2800" dirty="0"/>
              <a:t> de </a:t>
            </a:r>
            <a:r>
              <a:rPr lang="en-US" sz="2800" dirty="0" err="1"/>
              <a:t>paie</a:t>
            </a:r>
            <a:endParaRPr lang="fr-FR" sz="2800" dirty="0"/>
          </a:p>
        </p:txBody>
      </p:sp>
      <p:sp>
        <p:nvSpPr>
          <p:cNvPr id="3" name="Text Placeholder 2"/>
          <p:cNvSpPr>
            <a:spLocks noGrp="1"/>
          </p:cNvSpPr>
          <p:nvPr>
            <p:ph type="body" sz="quarter" idx="14"/>
          </p:nvPr>
        </p:nvSpPr>
        <p:spPr>
          <a:xfrm>
            <a:off x="533400" y="2081722"/>
            <a:ext cx="12679308" cy="1269853"/>
          </a:xfrm>
        </p:spPr>
        <p:txBody>
          <a:bodyPr>
            <a:noAutofit/>
          </a:bodyPr>
          <a:lstStyle/>
          <a:p>
            <a:pPr algn="just"/>
            <a:r>
              <a:rPr lang="fr-FR" sz="2200" dirty="0"/>
              <a:t>Cette activité consiste à réceptionner des fiches de paie chaque mois , </a:t>
            </a:r>
            <a:r>
              <a:rPr lang="fr-FR" sz="2200" dirty="0">
                <a:solidFill>
                  <a:prstClr val="black"/>
                </a:solidFill>
              </a:rPr>
              <a:t>générer le fichier</a:t>
            </a:r>
            <a:r>
              <a:rPr lang="fr-FR" sz="2200" dirty="0"/>
              <a:t> à importer sur Sage , l’alimenter par les données reçu en les traduisant et vérifier si les sommes des montants saisie sont correctes. Dès finalisation, le robot envoie une communication au comptable pour l’informer que le fichier et prêt à l’importation sur Sage et transmet un rapport .</a:t>
            </a:r>
          </a:p>
        </p:txBody>
      </p:sp>
      <p:sp>
        <p:nvSpPr>
          <p:cNvPr id="4" name="Text Placeholder 3"/>
          <p:cNvSpPr>
            <a:spLocks noGrp="1"/>
          </p:cNvSpPr>
          <p:nvPr>
            <p:ph type="body" sz="quarter" idx="15"/>
          </p:nvPr>
        </p:nvSpPr>
        <p:spPr/>
        <p:txBody>
          <a:bodyPr/>
          <a:lstStyle/>
          <a:p>
            <a:pPr>
              <a:buNone/>
            </a:pPr>
            <a:r>
              <a:rPr lang="fr-FR" sz="1600" dirty="0"/>
              <a:t>2 -3 heures /mois</a:t>
            </a:r>
          </a:p>
        </p:txBody>
      </p:sp>
      <p:sp>
        <p:nvSpPr>
          <p:cNvPr id="5" name="Text Placeholder 4"/>
          <p:cNvSpPr>
            <a:spLocks noGrp="1"/>
          </p:cNvSpPr>
          <p:nvPr>
            <p:ph type="body" sz="quarter" idx="19"/>
          </p:nvPr>
        </p:nvSpPr>
        <p:spPr/>
        <p:txBody>
          <a:bodyPr>
            <a:noAutofit/>
          </a:bodyPr>
          <a:lstStyle/>
          <a:p>
            <a:pPr marL="204611" indent="-204611"/>
            <a:r>
              <a:rPr lang="fr-FR" sz="1800" b="1" dirty="0"/>
              <a:t>Implication des métiers</a:t>
            </a:r>
            <a:r>
              <a:rPr lang="fr-FR" sz="1800" dirty="0"/>
              <a:t>: mobilisation forte des métiers</a:t>
            </a:r>
          </a:p>
          <a:p>
            <a:pPr marL="204611" indent="-204611"/>
            <a:r>
              <a:rPr lang="fr-FR" sz="1800" b="1" dirty="0"/>
              <a:t>Optimisation du processus </a:t>
            </a:r>
            <a:r>
              <a:rPr lang="fr-FR" sz="1800" dirty="0"/>
              <a:t>: automatiser le processus mensuel.</a:t>
            </a:r>
          </a:p>
          <a:p>
            <a:pPr marL="204611" indent="-204611"/>
            <a:r>
              <a:rPr lang="fr-FR" sz="1800" b="1" dirty="0"/>
              <a:t>Gestion de la capacité :</a:t>
            </a:r>
            <a:r>
              <a:rPr lang="fr-FR" sz="1800" dirty="0"/>
              <a:t> Meilleure gestion des volumes et exceptions</a:t>
            </a:r>
          </a:p>
          <a:p>
            <a:pPr marL="204611" indent="-204611"/>
            <a:r>
              <a:rPr lang="fr-FR" sz="1800" b="1" dirty="0"/>
              <a:t>Réutilisabilité : </a:t>
            </a:r>
            <a:r>
              <a:rPr lang="fr-FR" sz="1800" dirty="0"/>
              <a:t>processus automatisé réutilisable pour d’autres processus similaires.</a:t>
            </a:r>
          </a:p>
        </p:txBody>
      </p:sp>
      <p:sp>
        <p:nvSpPr>
          <p:cNvPr id="7" name="Text Placeholder 6"/>
          <p:cNvSpPr>
            <a:spLocks noGrp="1"/>
          </p:cNvSpPr>
          <p:nvPr>
            <p:ph type="body" sz="quarter" idx="20"/>
          </p:nvPr>
        </p:nvSpPr>
        <p:spPr/>
        <p:txBody>
          <a:bodyPr/>
          <a:lstStyle/>
          <a:p>
            <a:pPr>
              <a:buNone/>
            </a:pPr>
            <a:r>
              <a:rPr lang="fr-FR" sz="1600" dirty="0"/>
              <a:t>1 - 2 minutes</a:t>
            </a:r>
          </a:p>
        </p:txBody>
      </p:sp>
      <p:sp>
        <p:nvSpPr>
          <p:cNvPr id="8" name="Text Placeholder 7"/>
          <p:cNvSpPr>
            <a:spLocks noGrp="1"/>
          </p:cNvSpPr>
          <p:nvPr>
            <p:ph type="body" sz="quarter" idx="21"/>
          </p:nvPr>
        </p:nvSpPr>
        <p:spPr>
          <a:xfrm>
            <a:off x="15402547" y="4114178"/>
            <a:ext cx="2108059" cy="775000"/>
          </a:xfrm>
        </p:spPr>
        <p:txBody>
          <a:bodyPr vert="horz" wrap="none" lIns="0" tIns="106080" rIns="0" bIns="106080" rtlCol="0" anchor="ctr" anchorCtr="0">
            <a:noAutofit/>
          </a:bodyPr>
          <a:lstStyle/>
          <a:p>
            <a:pPr>
              <a:buNone/>
            </a:pPr>
            <a:r>
              <a:rPr lang="fr-FR" sz="1600" dirty="0"/>
              <a:t>    0,02 ETP</a:t>
            </a:r>
          </a:p>
        </p:txBody>
      </p:sp>
      <p:graphicFrame>
        <p:nvGraphicFramePr>
          <p:cNvPr id="9" name="Table 8"/>
          <p:cNvGraphicFramePr>
            <a:graphicFrameLocks noGrp="1"/>
          </p:cNvGraphicFramePr>
          <p:nvPr/>
        </p:nvGraphicFramePr>
        <p:xfrm>
          <a:off x="2031285" y="4965468"/>
          <a:ext cx="10393569" cy="526307"/>
        </p:xfrm>
        <a:graphic>
          <a:graphicData uri="http://schemas.openxmlformats.org/drawingml/2006/table">
            <a:tbl>
              <a:tblPr firstRow="1" bandRow="1">
                <a:tableStyleId>{2D5ABB26-0587-4C30-8999-92F81FD0307C}</a:tableStyleId>
              </a:tblPr>
              <a:tblGrid>
                <a:gridCol w="1500061">
                  <a:extLst>
                    <a:ext uri="{9D8B030D-6E8A-4147-A177-3AD203B41FA5}">
                      <a16:colId xmlns:a16="http://schemas.microsoft.com/office/drawing/2014/main" val="20000"/>
                    </a:ext>
                  </a:extLst>
                </a:gridCol>
                <a:gridCol w="120477">
                  <a:extLst>
                    <a:ext uri="{9D8B030D-6E8A-4147-A177-3AD203B41FA5}">
                      <a16:colId xmlns:a16="http://schemas.microsoft.com/office/drawing/2014/main" val="20001"/>
                    </a:ext>
                  </a:extLst>
                </a:gridCol>
                <a:gridCol w="1661627">
                  <a:extLst>
                    <a:ext uri="{9D8B030D-6E8A-4147-A177-3AD203B41FA5}">
                      <a16:colId xmlns:a16="http://schemas.microsoft.com/office/drawing/2014/main" val="20002"/>
                    </a:ext>
                  </a:extLst>
                </a:gridCol>
                <a:gridCol w="277790">
                  <a:extLst>
                    <a:ext uri="{9D8B030D-6E8A-4147-A177-3AD203B41FA5}">
                      <a16:colId xmlns:a16="http://schemas.microsoft.com/office/drawing/2014/main" val="20003"/>
                    </a:ext>
                  </a:extLst>
                </a:gridCol>
                <a:gridCol w="1500061">
                  <a:extLst>
                    <a:ext uri="{9D8B030D-6E8A-4147-A177-3AD203B41FA5}">
                      <a16:colId xmlns:a16="http://schemas.microsoft.com/office/drawing/2014/main" val="20004"/>
                    </a:ext>
                  </a:extLst>
                </a:gridCol>
                <a:gridCol w="163463">
                  <a:extLst>
                    <a:ext uri="{9D8B030D-6E8A-4147-A177-3AD203B41FA5}">
                      <a16:colId xmlns:a16="http://schemas.microsoft.com/office/drawing/2014/main" val="20005"/>
                    </a:ext>
                  </a:extLst>
                </a:gridCol>
                <a:gridCol w="1614388">
                  <a:extLst>
                    <a:ext uri="{9D8B030D-6E8A-4147-A177-3AD203B41FA5}">
                      <a16:colId xmlns:a16="http://schemas.microsoft.com/office/drawing/2014/main" val="20006"/>
                    </a:ext>
                  </a:extLst>
                </a:gridCol>
                <a:gridCol w="277790">
                  <a:extLst>
                    <a:ext uri="{9D8B030D-6E8A-4147-A177-3AD203B41FA5}">
                      <a16:colId xmlns:a16="http://schemas.microsoft.com/office/drawing/2014/main" val="20007"/>
                    </a:ext>
                  </a:extLst>
                </a:gridCol>
                <a:gridCol w="1500061">
                  <a:extLst>
                    <a:ext uri="{9D8B030D-6E8A-4147-A177-3AD203B41FA5}">
                      <a16:colId xmlns:a16="http://schemas.microsoft.com/office/drawing/2014/main" val="20008"/>
                    </a:ext>
                  </a:extLst>
                </a:gridCol>
                <a:gridCol w="277790">
                  <a:extLst>
                    <a:ext uri="{9D8B030D-6E8A-4147-A177-3AD203B41FA5}">
                      <a16:colId xmlns:a16="http://schemas.microsoft.com/office/drawing/2014/main" val="20009"/>
                    </a:ext>
                  </a:extLst>
                </a:gridCol>
                <a:gridCol w="1500061">
                  <a:extLst>
                    <a:ext uri="{9D8B030D-6E8A-4147-A177-3AD203B41FA5}">
                      <a16:colId xmlns:a16="http://schemas.microsoft.com/office/drawing/2014/main" val="20010"/>
                    </a:ext>
                  </a:extLst>
                </a:gridCol>
              </a:tblGrid>
              <a:tr h="526307">
                <a:tc>
                  <a:txBody>
                    <a:bodyPr/>
                    <a:lstStyle/>
                    <a:p>
                      <a:pPr algn="ctr"/>
                      <a:r>
                        <a:rPr lang="fr-FR" sz="1400" i="0" dirty="0">
                          <a:solidFill>
                            <a:schemeClr val="accent1"/>
                          </a:solidFill>
                          <a:sym typeface="Wingdings" panose="05000000000000000000" pitchFamily="2" charset="2"/>
                        </a:rPr>
                        <a:t></a:t>
                      </a:r>
                      <a:r>
                        <a:rPr lang="fr-FR" sz="1400" i="0" dirty="0">
                          <a:solidFill>
                            <a:schemeClr val="accent1">
                              <a:lumMod val="40000"/>
                              <a:lumOff val="60000"/>
                            </a:schemeClr>
                          </a:solidFill>
                          <a:sym typeface="Wingdings" panose="05000000000000000000" pitchFamily="2" charset="2"/>
                        </a:rPr>
                        <a:t></a:t>
                      </a:r>
                      <a:endParaRPr lang="fr-FR" sz="1400" i="0"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1" dirty="0">
                        <a:solidFill>
                          <a:schemeClr val="accent1">
                            <a:lumMod val="40000"/>
                            <a:lumOff val="60000"/>
                          </a:schemeClr>
                        </a:solidFill>
                        <a:sym typeface="Wingdings" panose="05000000000000000000" pitchFamily="2" charset="2"/>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0" dirty="0">
                        <a:solidFill>
                          <a:schemeClr val="tx1">
                            <a:lumMod val="50000"/>
                            <a:lumOff val="50000"/>
                          </a:schemeClr>
                        </a:solidFill>
                      </a:endParaRPr>
                    </a:p>
                    <a:p>
                      <a:pPr algn="ctr"/>
                      <a:r>
                        <a:rPr lang="fr-FR" sz="1200" i="0" dirty="0">
                          <a:solidFill>
                            <a:schemeClr val="tx1">
                              <a:lumMod val="50000"/>
                              <a:lumOff val="50000"/>
                            </a:schemeClr>
                          </a:solidFill>
                          <a:sym typeface="Wingdings" panose="05000000000000000000" pitchFamily="2" charset="2"/>
                        </a:rPr>
                        <a:t> </a:t>
                      </a: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0"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200" i="0" dirty="0">
                          <a:solidFill>
                            <a:schemeClr val="accent1"/>
                          </a:solidFill>
                          <a:sym typeface="Wingdings" panose="05000000000000000000" pitchFamily="2" charset="2"/>
                        </a:rPr>
                        <a:t></a:t>
                      </a:r>
                      <a:r>
                        <a:rPr lang="fr-FR" sz="1200" i="0" kern="1200" dirty="0">
                          <a:solidFill>
                            <a:schemeClr val="accent1"/>
                          </a:solidFill>
                          <a:latin typeface="+mn-lt"/>
                          <a:ea typeface="+mn-ea"/>
                          <a:cs typeface="+mn-cs"/>
                          <a:sym typeface="Wingdings" panose="05000000000000000000" pitchFamily="2" charset="2"/>
                        </a:rPr>
                        <a:t></a:t>
                      </a:r>
                      <a:r>
                        <a:rPr lang="fr-FR" sz="1200" i="0" kern="1200" dirty="0">
                          <a:solidFill>
                            <a:schemeClr val="accent1">
                              <a:lumMod val="40000"/>
                              <a:lumOff val="60000"/>
                            </a:schemeClr>
                          </a:solidFill>
                          <a:latin typeface="+mn-lt"/>
                          <a:ea typeface="+mn-ea"/>
                          <a:cs typeface="+mn-cs"/>
                          <a:sym typeface="Wingdings" panose="05000000000000000000" pitchFamily="2" charset="2"/>
                        </a:rPr>
                        <a:t></a:t>
                      </a: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endParaRPr lang="fr-FR" sz="1200" i="0" dirty="0">
                        <a:solidFill>
                          <a:schemeClr val="accent1">
                            <a:lumMod val="40000"/>
                            <a:lumOff val="60000"/>
                          </a:schemeClr>
                        </a:solidFill>
                      </a:endParaRPr>
                    </a:p>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0" name="Rectangle à coins arrondis 3"/>
          <p:cNvSpPr/>
          <p:nvPr/>
        </p:nvSpPr>
        <p:spPr>
          <a:xfrm>
            <a:off x="3635856" y="6630570"/>
            <a:ext cx="2028693" cy="113423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dirty="0">
                <a:solidFill>
                  <a:prstClr val="black"/>
                </a:solidFill>
                <a:latin typeface="+mj-lt"/>
              </a:rPr>
              <a:t>Générer les fichier intermédiaire Word et csv pour extraire les données.</a:t>
            </a:r>
          </a:p>
        </p:txBody>
      </p:sp>
      <p:sp>
        <p:nvSpPr>
          <p:cNvPr id="32" name="Rectangle à coins arrondis 3"/>
          <p:cNvSpPr/>
          <p:nvPr/>
        </p:nvSpPr>
        <p:spPr>
          <a:xfrm>
            <a:off x="5922225" y="6628077"/>
            <a:ext cx="2028693" cy="11367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600" dirty="0">
                <a:solidFill>
                  <a:prstClr val="black"/>
                </a:solidFill>
                <a:latin typeface="+mj-lt"/>
              </a:rPr>
              <a:t>Comparaison du résultats obtenus avec le fichier qui contient le total des sommes</a:t>
            </a:r>
          </a:p>
        </p:txBody>
      </p:sp>
      <p:sp>
        <p:nvSpPr>
          <p:cNvPr id="34" name="Rectangle à coins arrondis 3"/>
          <p:cNvSpPr/>
          <p:nvPr/>
        </p:nvSpPr>
        <p:spPr>
          <a:xfrm>
            <a:off x="8349748" y="6628077"/>
            <a:ext cx="1987335" cy="11367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spcBef>
                <a:spcPts val="649"/>
              </a:spcBef>
              <a:buSzPct val="100000"/>
              <a:defRPr/>
            </a:pPr>
            <a:r>
              <a:rPr lang="fr-FR" dirty="0">
                <a:solidFill>
                  <a:prstClr val="black"/>
                </a:solidFill>
                <a:latin typeface="+mj-lt"/>
              </a:rPr>
              <a:t>Enregistrer les fichiers Excel sur le chemin de sortie.</a:t>
            </a:r>
          </a:p>
        </p:txBody>
      </p:sp>
      <p:sp>
        <p:nvSpPr>
          <p:cNvPr id="42" name="Rectangle à coins arrondis 3"/>
          <p:cNvSpPr/>
          <p:nvPr/>
        </p:nvSpPr>
        <p:spPr>
          <a:xfrm>
            <a:off x="10799795" y="6628077"/>
            <a:ext cx="1852063" cy="1146612"/>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spcBef>
                <a:spcPts val="649"/>
              </a:spcBef>
              <a:buSzPct val="100000"/>
              <a:defRPr/>
            </a:pPr>
            <a:r>
              <a:rPr lang="fr-FR" dirty="0">
                <a:solidFill>
                  <a:prstClr val="black"/>
                </a:solidFill>
                <a:latin typeface="+mj-lt"/>
              </a:rPr>
              <a:t>Envoyer le rapport et les fichiers à importer sur Sage.</a:t>
            </a:r>
            <a:endParaRPr lang="fr-FR" dirty="0">
              <a:solidFill>
                <a:srgbClr val="313131"/>
              </a:solidFill>
              <a:latin typeface="+mj-lt"/>
            </a:endParaRPr>
          </a:p>
        </p:txBody>
      </p:sp>
      <p:sp>
        <p:nvSpPr>
          <p:cNvPr id="49" name="Rectangle à coins arrondis 3"/>
          <p:cNvSpPr/>
          <p:nvPr/>
        </p:nvSpPr>
        <p:spPr>
          <a:xfrm>
            <a:off x="1219200" y="6628077"/>
            <a:ext cx="2028693" cy="1136727"/>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dirty="0">
                <a:solidFill>
                  <a:prstClr val="black"/>
                </a:solidFill>
                <a:latin typeface="Verdana"/>
              </a:rPr>
              <a:t>Récupérer les fichiers PDF d’Input</a:t>
            </a:r>
          </a:p>
        </p:txBody>
      </p:sp>
      <p:pic>
        <p:nvPicPr>
          <p:cNvPr id="50" name="Picture 2"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2156" y="7918225"/>
            <a:ext cx="502532" cy="4934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A202BB-00CC-46BC-B9E2-C7239AA69CF4}"/>
              </a:ext>
            </a:extLst>
          </p:cNvPr>
          <p:cNvPicPr>
            <a:picLocks noChangeAspect="1"/>
          </p:cNvPicPr>
          <p:nvPr/>
        </p:nvPicPr>
        <p:blipFill>
          <a:blip r:embed="rId3"/>
          <a:stretch>
            <a:fillRect/>
          </a:stretch>
        </p:blipFill>
        <p:spPr>
          <a:xfrm>
            <a:off x="2794235" y="4928444"/>
            <a:ext cx="363589" cy="395907"/>
          </a:xfrm>
          <a:prstGeom prst="rect">
            <a:avLst/>
          </a:prstGeom>
        </p:spPr>
      </p:pic>
      <p:pic>
        <p:nvPicPr>
          <p:cNvPr id="12" name="Picture 11">
            <a:extLst>
              <a:ext uri="{FF2B5EF4-FFF2-40B4-BE49-F238E27FC236}">
                <a16:creationId xmlns:a16="http://schemas.microsoft.com/office/drawing/2014/main" id="{2E4B583B-9B62-4F63-A6E2-E1B063B4929A}"/>
              </a:ext>
            </a:extLst>
          </p:cNvPr>
          <p:cNvPicPr>
            <a:picLocks noChangeAspect="1"/>
          </p:cNvPicPr>
          <p:nvPr/>
        </p:nvPicPr>
        <p:blipFill>
          <a:blip r:embed="rId4"/>
          <a:stretch>
            <a:fillRect/>
          </a:stretch>
        </p:blipFill>
        <p:spPr>
          <a:xfrm>
            <a:off x="4657429" y="7915601"/>
            <a:ext cx="502532" cy="502532"/>
          </a:xfrm>
          <a:prstGeom prst="rect">
            <a:avLst/>
          </a:prstGeom>
        </p:spPr>
      </p:pic>
      <p:pic>
        <p:nvPicPr>
          <p:cNvPr id="36" name="Picture 35">
            <a:extLst>
              <a:ext uri="{FF2B5EF4-FFF2-40B4-BE49-F238E27FC236}">
                <a16:creationId xmlns:a16="http://schemas.microsoft.com/office/drawing/2014/main" id="{062A87FC-D25E-4502-8D3D-8787C7D13DF8}"/>
              </a:ext>
            </a:extLst>
          </p:cNvPr>
          <p:cNvPicPr>
            <a:picLocks noChangeAspect="1"/>
          </p:cNvPicPr>
          <p:nvPr/>
        </p:nvPicPr>
        <p:blipFill>
          <a:blip r:embed="rId5"/>
          <a:stretch>
            <a:fillRect/>
          </a:stretch>
        </p:blipFill>
        <p:spPr>
          <a:xfrm>
            <a:off x="11338061" y="7883304"/>
            <a:ext cx="899765" cy="480656"/>
          </a:xfrm>
          <a:prstGeom prst="rect">
            <a:avLst/>
          </a:prstGeom>
        </p:spPr>
      </p:pic>
      <p:pic>
        <p:nvPicPr>
          <p:cNvPr id="37" name="Picture 36">
            <a:extLst>
              <a:ext uri="{FF2B5EF4-FFF2-40B4-BE49-F238E27FC236}">
                <a16:creationId xmlns:a16="http://schemas.microsoft.com/office/drawing/2014/main" id="{C36A5AF3-E9D4-40F5-B367-7AFEE0093A66}"/>
              </a:ext>
            </a:extLst>
          </p:cNvPr>
          <p:cNvPicPr>
            <a:picLocks noChangeAspect="1"/>
          </p:cNvPicPr>
          <p:nvPr/>
        </p:nvPicPr>
        <p:blipFill>
          <a:blip r:embed="rId6"/>
          <a:stretch>
            <a:fillRect/>
          </a:stretch>
        </p:blipFill>
        <p:spPr>
          <a:xfrm>
            <a:off x="11089209" y="7975726"/>
            <a:ext cx="380181" cy="380181"/>
          </a:xfrm>
          <a:prstGeom prst="rect">
            <a:avLst/>
          </a:prstGeom>
        </p:spPr>
      </p:pic>
      <p:sp>
        <p:nvSpPr>
          <p:cNvPr id="38" name="Slide Number Placeholder 5">
            <a:extLst>
              <a:ext uri="{FF2B5EF4-FFF2-40B4-BE49-F238E27FC236}">
                <a16:creationId xmlns:a16="http://schemas.microsoft.com/office/drawing/2014/main" id="{57943F08-3202-4229-A486-CAD9D7AF63AC}"/>
              </a:ext>
            </a:extLst>
          </p:cNvPr>
          <p:cNvSpPr txBox="1">
            <a:spLocks/>
          </p:cNvSpPr>
          <p:nvPr/>
        </p:nvSpPr>
        <p:spPr>
          <a:xfrm>
            <a:off x="15668379" y="8962648"/>
            <a:ext cx="367518" cy="119519"/>
          </a:xfrm>
          <a:prstGeom prst="rect">
            <a:avLst/>
          </a:prstGeom>
        </p:spPr>
        <p:txBody>
          <a:bodyPr/>
          <a:lst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spcBef>
                <a:spcPts val="955"/>
              </a:spcBef>
              <a:buSzPct val="100000"/>
            </a:pPr>
            <a:fld id="{C632AA51-054D-4843-AB85-50DC46A393FE}" type="slidenum">
              <a:rPr lang="fr-FR" sz="776"/>
              <a:pPr>
                <a:spcBef>
                  <a:spcPts val="955"/>
                </a:spcBef>
                <a:buSzPct val="100000"/>
              </a:pPr>
              <a:t>29</a:t>
            </a:fld>
            <a:endParaRPr lang="fr-FR" sz="776" dirty="0"/>
          </a:p>
        </p:txBody>
      </p:sp>
      <p:pic>
        <p:nvPicPr>
          <p:cNvPr id="22" name="Picture 21">
            <a:extLst>
              <a:ext uri="{FF2B5EF4-FFF2-40B4-BE49-F238E27FC236}">
                <a16:creationId xmlns:a16="http://schemas.microsoft.com/office/drawing/2014/main" id="{21F7C73A-065E-4AEA-8102-E7DED507A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87004" y="7918225"/>
            <a:ext cx="550037" cy="554437"/>
          </a:xfrm>
          <a:prstGeom prst="rect">
            <a:avLst/>
          </a:prstGeom>
        </p:spPr>
      </p:pic>
      <p:pic>
        <p:nvPicPr>
          <p:cNvPr id="23" name="Picture 22">
            <a:extLst>
              <a:ext uri="{FF2B5EF4-FFF2-40B4-BE49-F238E27FC236}">
                <a16:creationId xmlns:a16="http://schemas.microsoft.com/office/drawing/2014/main" id="{B01F8C7E-7719-4CC4-888A-ED8280C59AB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144000" y="7974104"/>
            <a:ext cx="502533" cy="459778"/>
          </a:xfrm>
          <a:prstGeom prst="rect">
            <a:avLst/>
          </a:prstGeom>
        </p:spPr>
      </p:pic>
      <p:pic>
        <p:nvPicPr>
          <p:cNvPr id="24" name="Image 29">
            <a:extLst>
              <a:ext uri="{FF2B5EF4-FFF2-40B4-BE49-F238E27FC236}">
                <a16:creationId xmlns:a16="http://schemas.microsoft.com/office/drawing/2014/main" id="{F20CD84B-F51C-4536-9363-5B3555CF5B4C}"/>
              </a:ext>
            </a:extLst>
          </p:cNvPr>
          <p:cNvPicPr>
            <a:picLocks noChangeAspect="1"/>
          </p:cNvPicPr>
          <p:nvPr/>
        </p:nvPicPr>
        <p:blipFill>
          <a:blip r:embed="rId10"/>
          <a:stretch>
            <a:fillRect/>
          </a:stretch>
        </p:blipFill>
        <p:spPr>
          <a:xfrm>
            <a:off x="6745202" y="7854947"/>
            <a:ext cx="550036" cy="641353"/>
          </a:xfrm>
          <a:prstGeom prst="rect">
            <a:avLst/>
          </a:prstGeom>
          <a:noFill/>
          <a:ln cap="flat">
            <a:noFill/>
          </a:ln>
        </p:spPr>
      </p:pic>
    </p:spTree>
    <p:extLst>
      <p:ext uri="{BB962C8B-B14F-4D97-AF65-F5344CB8AC3E}">
        <p14:creationId xmlns:p14="http://schemas.microsoft.com/office/powerpoint/2010/main" val="15937341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5867400" y="4610100"/>
            <a:ext cx="8108798" cy="2403158"/>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Contexte</a:t>
            </a:r>
            <a:r>
              <a:rPr lang="en-US" sz="6984" dirty="0">
                <a:solidFill>
                  <a:srgbClr val="80A600"/>
                </a:solidFill>
                <a:latin typeface="Arimo Bold"/>
              </a:rPr>
              <a:t> general du </a:t>
            </a:r>
            <a:r>
              <a:rPr lang="en-US" sz="6984" dirty="0" err="1">
                <a:solidFill>
                  <a:srgbClr val="80A600"/>
                </a:solidFill>
                <a:latin typeface="Arimo Bold"/>
              </a:rPr>
              <a:t>projet</a:t>
            </a:r>
            <a:endParaRPr lang="en-US" sz="6984" dirty="0">
              <a:solidFill>
                <a:srgbClr val="80A600"/>
              </a:solidFill>
              <a:latin typeface="Arimo Bold"/>
            </a:endParaRP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4623731" y="4851807"/>
            <a:ext cx="593610" cy="971144"/>
          </a:xfrm>
          <a:prstGeom prst="rect">
            <a:avLst/>
          </a:prstGeom>
        </p:spPr>
      </p:pic>
      <p:sp>
        <p:nvSpPr>
          <p:cNvPr id="23" name="AutoShape 2">
            <a:extLst>
              <a:ext uri="{FF2B5EF4-FFF2-40B4-BE49-F238E27FC236}">
                <a16:creationId xmlns:a16="http://schemas.microsoft.com/office/drawing/2014/main" id="{7B6A5AAE-33F2-4182-9CCC-2D39BEA45787}"/>
              </a:ext>
            </a:extLst>
          </p:cNvPr>
          <p:cNvSpPr/>
          <p:nvPr/>
        </p:nvSpPr>
        <p:spPr>
          <a:xfrm>
            <a:off x="0" y="0"/>
            <a:ext cx="3656202" cy="2587428"/>
          </a:xfrm>
          <a:prstGeom prst="rect">
            <a:avLst/>
          </a:prstGeom>
          <a:solidFill>
            <a:srgbClr val="9AC026"/>
          </a:solidFill>
        </p:spPr>
      </p:sp>
      <p:sp>
        <p:nvSpPr>
          <p:cNvPr id="24" name="AutoShape 3">
            <a:extLst>
              <a:ext uri="{FF2B5EF4-FFF2-40B4-BE49-F238E27FC236}">
                <a16:creationId xmlns:a16="http://schemas.microsoft.com/office/drawing/2014/main" id="{DA0CB1AA-2C76-450C-A27D-BF9B82A79A2F}"/>
              </a:ext>
            </a:extLst>
          </p:cNvPr>
          <p:cNvSpPr/>
          <p:nvPr/>
        </p:nvSpPr>
        <p:spPr>
          <a:xfrm>
            <a:off x="3656202" y="0"/>
            <a:ext cx="3656202" cy="1301806"/>
          </a:xfrm>
          <a:prstGeom prst="rect">
            <a:avLst/>
          </a:prstGeom>
          <a:solidFill>
            <a:srgbClr val="9AC026">
              <a:alpha val="80000"/>
            </a:srgbClr>
          </a:solidFill>
        </p:spPr>
      </p:sp>
      <p:sp>
        <p:nvSpPr>
          <p:cNvPr id="25" name="AutoShape 4">
            <a:extLst>
              <a:ext uri="{FF2B5EF4-FFF2-40B4-BE49-F238E27FC236}">
                <a16:creationId xmlns:a16="http://schemas.microsoft.com/office/drawing/2014/main" id="{579586F5-D21C-4432-B159-B46325CE5C0A}"/>
              </a:ext>
            </a:extLst>
          </p:cNvPr>
          <p:cNvSpPr/>
          <p:nvPr/>
        </p:nvSpPr>
        <p:spPr>
          <a:xfrm>
            <a:off x="7315899" y="0"/>
            <a:ext cx="3656202" cy="1301806"/>
          </a:xfrm>
          <a:prstGeom prst="rect">
            <a:avLst/>
          </a:prstGeom>
          <a:solidFill>
            <a:srgbClr val="9AC026">
              <a:alpha val="80000"/>
            </a:srgbClr>
          </a:solidFill>
        </p:spPr>
      </p:sp>
      <p:sp>
        <p:nvSpPr>
          <p:cNvPr id="26" name="AutoShape 5">
            <a:extLst>
              <a:ext uri="{FF2B5EF4-FFF2-40B4-BE49-F238E27FC236}">
                <a16:creationId xmlns:a16="http://schemas.microsoft.com/office/drawing/2014/main" id="{8127986A-71CA-41E3-8B63-CE27BA5A806F}"/>
              </a:ext>
            </a:extLst>
          </p:cNvPr>
          <p:cNvSpPr/>
          <p:nvPr/>
        </p:nvSpPr>
        <p:spPr>
          <a:xfrm>
            <a:off x="10972101" y="0"/>
            <a:ext cx="3656202" cy="1301806"/>
          </a:xfrm>
          <a:prstGeom prst="rect">
            <a:avLst/>
          </a:prstGeom>
          <a:solidFill>
            <a:srgbClr val="9AC026">
              <a:alpha val="80784"/>
            </a:srgbClr>
          </a:solidFill>
        </p:spPr>
      </p:sp>
      <p:sp>
        <p:nvSpPr>
          <p:cNvPr id="27" name="AutoShape 6">
            <a:extLst>
              <a:ext uri="{FF2B5EF4-FFF2-40B4-BE49-F238E27FC236}">
                <a16:creationId xmlns:a16="http://schemas.microsoft.com/office/drawing/2014/main" id="{062B7F31-FF71-4566-BF23-379F5DA76808}"/>
              </a:ext>
            </a:extLst>
          </p:cNvPr>
          <p:cNvSpPr/>
          <p:nvPr/>
        </p:nvSpPr>
        <p:spPr>
          <a:xfrm>
            <a:off x="14631798" y="0"/>
            <a:ext cx="3656202" cy="1301806"/>
          </a:xfrm>
          <a:prstGeom prst="rect">
            <a:avLst/>
          </a:prstGeom>
          <a:solidFill>
            <a:srgbClr val="9AC026">
              <a:alpha val="80000"/>
            </a:srgbClr>
          </a:solidFill>
        </p:spPr>
      </p:sp>
      <p:grpSp>
        <p:nvGrpSpPr>
          <p:cNvPr id="28" name="Group 7">
            <a:extLst>
              <a:ext uri="{FF2B5EF4-FFF2-40B4-BE49-F238E27FC236}">
                <a16:creationId xmlns:a16="http://schemas.microsoft.com/office/drawing/2014/main" id="{90A77D69-484A-43AD-A752-4F0B85B24A65}"/>
              </a:ext>
            </a:extLst>
          </p:cNvPr>
          <p:cNvGrpSpPr/>
          <p:nvPr/>
        </p:nvGrpSpPr>
        <p:grpSpPr>
          <a:xfrm rot="5400000">
            <a:off x="3033874" y="468439"/>
            <a:ext cx="1301806" cy="364929"/>
            <a:chOff x="0" y="0"/>
            <a:chExt cx="2038705" cy="571500"/>
          </a:xfrm>
        </p:grpSpPr>
        <p:sp>
          <p:nvSpPr>
            <p:cNvPr id="29" name="Freeform 8">
              <a:extLst>
                <a:ext uri="{FF2B5EF4-FFF2-40B4-BE49-F238E27FC236}">
                  <a16:creationId xmlns:a16="http://schemas.microsoft.com/office/drawing/2014/main" id="{A3A4B344-738F-4EA9-B675-FD2CDF23DE5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9">
            <a:extLst>
              <a:ext uri="{FF2B5EF4-FFF2-40B4-BE49-F238E27FC236}">
                <a16:creationId xmlns:a16="http://schemas.microsoft.com/office/drawing/2014/main" id="{56100166-191E-44BC-9422-50B5CA8673B4}"/>
              </a:ext>
            </a:extLst>
          </p:cNvPr>
          <p:cNvGrpSpPr/>
          <p:nvPr/>
        </p:nvGrpSpPr>
        <p:grpSpPr>
          <a:xfrm rot="5400000">
            <a:off x="6664996" y="468439"/>
            <a:ext cx="1301806" cy="364929"/>
            <a:chOff x="0" y="0"/>
            <a:chExt cx="2038705" cy="571500"/>
          </a:xfrm>
        </p:grpSpPr>
        <p:sp>
          <p:nvSpPr>
            <p:cNvPr id="31" name="Freeform 10">
              <a:extLst>
                <a:ext uri="{FF2B5EF4-FFF2-40B4-BE49-F238E27FC236}">
                  <a16:creationId xmlns:a16="http://schemas.microsoft.com/office/drawing/2014/main" id="{247655DE-EC40-439E-AA52-371D61986526}"/>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11">
            <a:extLst>
              <a:ext uri="{FF2B5EF4-FFF2-40B4-BE49-F238E27FC236}">
                <a16:creationId xmlns:a16="http://schemas.microsoft.com/office/drawing/2014/main" id="{9CA02B76-7CCB-43EE-BD1C-493F7CBDFD33}"/>
              </a:ext>
            </a:extLst>
          </p:cNvPr>
          <p:cNvGrpSpPr/>
          <p:nvPr/>
        </p:nvGrpSpPr>
        <p:grpSpPr>
          <a:xfrm rot="5400000">
            <a:off x="10321198" y="468439"/>
            <a:ext cx="1301806" cy="364929"/>
            <a:chOff x="0" y="0"/>
            <a:chExt cx="2038705" cy="571500"/>
          </a:xfrm>
        </p:grpSpPr>
        <p:sp>
          <p:nvSpPr>
            <p:cNvPr id="33" name="Freeform 12">
              <a:extLst>
                <a:ext uri="{FF2B5EF4-FFF2-40B4-BE49-F238E27FC236}">
                  <a16:creationId xmlns:a16="http://schemas.microsoft.com/office/drawing/2014/main" id="{FDE40E15-62FE-49CE-8A01-9AF3CFD1E8C7}"/>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13">
            <a:extLst>
              <a:ext uri="{FF2B5EF4-FFF2-40B4-BE49-F238E27FC236}">
                <a16:creationId xmlns:a16="http://schemas.microsoft.com/office/drawing/2014/main" id="{D7DD551A-9824-490D-A8EC-6A5628390899}"/>
              </a:ext>
            </a:extLst>
          </p:cNvPr>
          <p:cNvGrpSpPr/>
          <p:nvPr/>
        </p:nvGrpSpPr>
        <p:grpSpPr>
          <a:xfrm rot="5400000">
            <a:off x="13977399" y="468439"/>
            <a:ext cx="1301806" cy="364929"/>
            <a:chOff x="0" y="0"/>
            <a:chExt cx="2038705" cy="571500"/>
          </a:xfrm>
        </p:grpSpPr>
        <p:sp>
          <p:nvSpPr>
            <p:cNvPr id="35" name="Freeform 14">
              <a:extLst>
                <a:ext uri="{FF2B5EF4-FFF2-40B4-BE49-F238E27FC236}">
                  <a16:creationId xmlns:a16="http://schemas.microsoft.com/office/drawing/2014/main" id="{FD6092AB-CAF9-4C21-955C-60A44D0F2AD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6" name="Picture 15">
            <a:extLst>
              <a:ext uri="{FF2B5EF4-FFF2-40B4-BE49-F238E27FC236}">
                <a16:creationId xmlns:a16="http://schemas.microsoft.com/office/drawing/2014/main" id="{DD3E6C78-87B6-47BE-98C4-30684BDAF835}"/>
              </a:ext>
            </a:extLst>
          </p:cNvPr>
          <p:cNvPicPr>
            <a:picLocks noChangeAspect="1"/>
          </p:cNvPicPr>
          <p:nvPr/>
        </p:nvPicPr>
        <p:blipFill>
          <a:blip r:embed="rId3"/>
          <a:srcRect/>
          <a:stretch>
            <a:fillRect/>
          </a:stretch>
        </p:blipFill>
        <p:spPr>
          <a:xfrm>
            <a:off x="1177703" y="1391409"/>
            <a:ext cx="1065114" cy="1065114"/>
          </a:xfrm>
          <a:prstGeom prst="rect">
            <a:avLst/>
          </a:prstGeom>
        </p:spPr>
      </p:pic>
      <p:sp>
        <p:nvSpPr>
          <p:cNvPr id="37" name="TextBox 58">
            <a:extLst>
              <a:ext uri="{FF2B5EF4-FFF2-40B4-BE49-F238E27FC236}">
                <a16:creationId xmlns:a16="http://schemas.microsoft.com/office/drawing/2014/main" id="{F69217EC-DE1C-4ADE-ADE6-A0680FE93764}"/>
              </a:ext>
            </a:extLst>
          </p:cNvPr>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38" name="TextBox 59">
            <a:extLst>
              <a:ext uri="{FF2B5EF4-FFF2-40B4-BE49-F238E27FC236}">
                <a16:creationId xmlns:a16="http://schemas.microsoft.com/office/drawing/2014/main" id="{BBAE99CA-209E-49CB-B24C-70AD80E326C3}"/>
              </a:ext>
            </a:extLst>
          </p:cNvPr>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39" name="TextBox 60">
            <a:extLst>
              <a:ext uri="{FF2B5EF4-FFF2-40B4-BE49-F238E27FC236}">
                <a16:creationId xmlns:a16="http://schemas.microsoft.com/office/drawing/2014/main" id="{7B93C69E-760A-4229-A1F3-33579706B225}"/>
              </a:ext>
            </a:extLst>
          </p:cNvPr>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0" name="TextBox 68">
            <a:extLst>
              <a:ext uri="{FF2B5EF4-FFF2-40B4-BE49-F238E27FC236}">
                <a16:creationId xmlns:a16="http://schemas.microsoft.com/office/drawing/2014/main" id="{FD12307E-62B5-4A74-BE9C-4D7278C07256}"/>
              </a:ext>
            </a:extLst>
          </p:cNvPr>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1" name="TextBox 69">
            <a:extLst>
              <a:ext uri="{FF2B5EF4-FFF2-40B4-BE49-F238E27FC236}">
                <a16:creationId xmlns:a16="http://schemas.microsoft.com/office/drawing/2014/main" id="{0EC233C1-0CB1-410D-89F8-E5610929D667}"/>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5" name="Slide Number Placeholder 44">
            <a:extLst>
              <a:ext uri="{FF2B5EF4-FFF2-40B4-BE49-F238E27FC236}">
                <a16:creationId xmlns:a16="http://schemas.microsoft.com/office/drawing/2014/main" id="{EF1F750E-3837-45E7-BB51-28B98B0093C2}"/>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277018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2295946" y="1350864"/>
            <a:ext cx="1084710" cy="1084710"/>
          </a:xfrm>
          <a:prstGeom prst="rect">
            <a:avLst/>
          </a:prstGeom>
        </p:spPr>
      </p:pic>
      <p:pic>
        <p:nvPicPr>
          <p:cNvPr id="5" name="Picture 5"/>
          <p:cNvPicPr>
            <a:picLocks noChangeAspect="1"/>
          </p:cNvPicPr>
          <p:nvPr/>
        </p:nvPicPr>
        <p:blipFill>
          <a:blip r:embed="rId2"/>
          <a:srcRect/>
          <a:stretch>
            <a:fillRect/>
          </a:stretch>
        </p:blipFill>
        <p:spPr>
          <a:xfrm>
            <a:off x="12486446" y="1541364"/>
            <a:ext cx="1084710" cy="1084710"/>
          </a:xfrm>
          <a:prstGeom prst="rect">
            <a:avLst/>
          </a:prstGeom>
        </p:spPr>
      </p:pic>
      <p:pic>
        <p:nvPicPr>
          <p:cNvPr id="25" name="Picture 4">
            <a:extLst>
              <a:ext uri="{FF2B5EF4-FFF2-40B4-BE49-F238E27FC236}">
                <a16:creationId xmlns:a16="http://schemas.microsoft.com/office/drawing/2014/main" id="{9C933AFB-97A4-423D-8694-9A5D285583D7}"/>
              </a:ext>
            </a:extLst>
          </p:cNvPr>
          <p:cNvPicPr>
            <a:picLocks noChangeAspect="1"/>
          </p:cNvPicPr>
          <p:nvPr/>
        </p:nvPicPr>
        <p:blipFill rotWithShape="1">
          <a:blip r:embed="rId3"/>
          <a:srcRect b="28603"/>
          <a:stretch/>
        </p:blipFill>
        <p:spPr>
          <a:xfrm>
            <a:off x="3184712" y="2732282"/>
            <a:ext cx="11918575" cy="7031017"/>
          </a:xfrm>
          <a:prstGeom prst="rect">
            <a:avLst/>
          </a:prstGeom>
        </p:spPr>
      </p:pic>
      <p:sp>
        <p:nvSpPr>
          <p:cNvPr id="29" name="Slide Number Placeholder 28">
            <a:extLst>
              <a:ext uri="{FF2B5EF4-FFF2-40B4-BE49-F238E27FC236}">
                <a16:creationId xmlns:a16="http://schemas.microsoft.com/office/drawing/2014/main" id="{6CAC439D-9632-47FE-9340-A351BF18A561}"/>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30" name="AutoShape 2">
            <a:extLst>
              <a:ext uri="{FF2B5EF4-FFF2-40B4-BE49-F238E27FC236}">
                <a16:creationId xmlns:a16="http://schemas.microsoft.com/office/drawing/2014/main" id="{AB04EB38-87E4-4CC9-A4F4-E51E64C0342D}"/>
              </a:ext>
            </a:extLst>
          </p:cNvPr>
          <p:cNvSpPr/>
          <p:nvPr/>
        </p:nvSpPr>
        <p:spPr>
          <a:xfrm>
            <a:off x="0" y="-8092"/>
            <a:ext cx="3656202" cy="1301806"/>
          </a:xfrm>
          <a:prstGeom prst="rect">
            <a:avLst/>
          </a:prstGeom>
          <a:solidFill>
            <a:srgbClr val="9AC026">
              <a:alpha val="80000"/>
            </a:srgbClr>
          </a:solidFill>
        </p:spPr>
      </p:sp>
      <p:sp>
        <p:nvSpPr>
          <p:cNvPr id="31" name="AutoShape 3">
            <a:extLst>
              <a:ext uri="{FF2B5EF4-FFF2-40B4-BE49-F238E27FC236}">
                <a16:creationId xmlns:a16="http://schemas.microsoft.com/office/drawing/2014/main" id="{FC9D5566-8040-40C7-8D05-FEDD2769CBBD}"/>
              </a:ext>
            </a:extLst>
          </p:cNvPr>
          <p:cNvSpPr/>
          <p:nvPr/>
        </p:nvSpPr>
        <p:spPr>
          <a:xfrm>
            <a:off x="3659698" y="0"/>
            <a:ext cx="3656202" cy="1301806"/>
          </a:xfrm>
          <a:prstGeom prst="rect">
            <a:avLst/>
          </a:prstGeom>
          <a:solidFill>
            <a:srgbClr val="9AC026">
              <a:alpha val="80000"/>
            </a:srgbClr>
          </a:solidFill>
        </p:spPr>
      </p:sp>
      <p:sp>
        <p:nvSpPr>
          <p:cNvPr id="32" name="AutoShape 4">
            <a:extLst>
              <a:ext uri="{FF2B5EF4-FFF2-40B4-BE49-F238E27FC236}">
                <a16:creationId xmlns:a16="http://schemas.microsoft.com/office/drawing/2014/main" id="{12A7E6C3-7AEC-4808-8B26-48CF49D06DCA}"/>
              </a:ext>
            </a:extLst>
          </p:cNvPr>
          <p:cNvSpPr/>
          <p:nvPr/>
        </p:nvSpPr>
        <p:spPr>
          <a:xfrm>
            <a:off x="7315899" y="-9525"/>
            <a:ext cx="3656202" cy="1301806"/>
          </a:xfrm>
          <a:prstGeom prst="rect">
            <a:avLst/>
          </a:prstGeom>
          <a:solidFill>
            <a:srgbClr val="9AC026">
              <a:alpha val="80784"/>
            </a:srgbClr>
          </a:solidFill>
        </p:spPr>
      </p:sp>
      <p:sp>
        <p:nvSpPr>
          <p:cNvPr id="33" name="AutoShape 5">
            <a:extLst>
              <a:ext uri="{FF2B5EF4-FFF2-40B4-BE49-F238E27FC236}">
                <a16:creationId xmlns:a16="http://schemas.microsoft.com/office/drawing/2014/main" id="{293D2C12-72A1-4772-89A2-DE65B9B38542}"/>
              </a:ext>
            </a:extLst>
          </p:cNvPr>
          <p:cNvSpPr/>
          <p:nvPr/>
        </p:nvSpPr>
        <p:spPr>
          <a:xfrm>
            <a:off x="11010201" y="-9525"/>
            <a:ext cx="3656202" cy="2587428"/>
          </a:xfrm>
          <a:prstGeom prst="rect">
            <a:avLst/>
          </a:prstGeom>
          <a:solidFill>
            <a:srgbClr val="9AC026"/>
          </a:solidFill>
        </p:spPr>
      </p:sp>
      <p:sp>
        <p:nvSpPr>
          <p:cNvPr id="34" name="AutoShape 6">
            <a:extLst>
              <a:ext uri="{FF2B5EF4-FFF2-40B4-BE49-F238E27FC236}">
                <a16:creationId xmlns:a16="http://schemas.microsoft.com/office/drawing/2014/main" id="{4E15703A-67F7-4877-AFB6-A3B19F56DC31}"/>
              </a:ext>
            </a:extLst>
          </p:cNvPr>
          <p:cNvSpPr/>
          <p:nvPr/>
        </p:nvSpPr>
        <p:spPr>
          <a:xfrm>
            <a:off x="14631798" y="0"/>
            <a:ext cx="3656202" cy="1301806"/>
          </a:xfrm>
          <a:prstGeom prst="rect">
            <a:avLst/>
          </a:prstGeom>
          <a:solidFill>
            <a:srgbClr val="9AC026">
              <a:alpha val="80000"/>
            </a:srgbClr>
          </a:solidFill>
        </p:spPr>
      </p:sp>
      <p:grpSp>
        <p:nvGrpSpPr>
          <p:cNvPr id="35" name="Group 7">
            <a:extLst>
              <a:ext uri="{FF2B5EF4-FFF2-40B4-BE49-F238E27FC236}">
                <a16:creationId xmlns:a16="http://schemas.microsoft.com/office/drawing/2014/main" id="{F3E48E4D-A453-4992-AA7E-A55FE5A61E85}"/>
              </a:ext>
            </a:extLst>
          </p:cNvPr>
          <p:cNvGrpSpPr/>
          <p:nvPr/>
        </p:nvGrpSpPr>
        <p:grpSpPr>
          <a:xfrm rot="5400000">
            <a:off x="2938624" y="468439"/>
            <a:ext cx="1301806" cy="364929"/>
            <a:chOff x="0" y="0"/>
            <a:chExt cx="2038705" cy="571500"/>
          </a:xfrm>
        </p:grpSpPr>
        <p:sp>
          <p:nvSpPr>
            <p:cNvPr id="36" name="Freeform 8">
              <a:extLst>
                <a:ext uri="{FF2B5EF4-FFF2-40B4-BE49-F238E27FC236}">
                  <a16:creationId xmlns:a16="http://schemas.microsoft.com/office/drawing/2014/main" id="{24BC67A2-003A-4429-8A69-745283E2114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9">
            <a:extLst>
              <a:ext uri="{FF2B5EF4-FFF2-40B4-BE49-F238E27FC236}">
                <a16:creationId xmlns:a16="http://schemas.microsoft.com/office/drawing/2014/main" id="{0B07A09B-866C-4BD1-9697-137E08DBE7D4}"/>
              </a:ext>
            </a:extLst>
          </p:cNvPr>
          <p:cNvGrpSpPr/>
          <p:nvPr/>
        </p:nvGrpSpPr>
        <p:grpSpPr>
          <a:xfrm rot="5400000">
            <a:off x="6636421" y="468439"/>
            <a:ext cx="1301806" cy="364929"/>
            <a:chOff x="0" y="0"/>
            <a:chExt cx="2038705" cy="571500"/>
          </a:xfrm>
        </p:grpSpPr>
        <p:sp>
          <p:nvSpPr>
            <p:cNvPr id="38" name="Freeform 10">
              <a:extLst>
                <a:ext uri="{FF2B5EF4-FFF2-40B4-BE49-F238E27FC236}">
                  <a16:creationId xmlns:a16="http://schemas.microsoft.com/office/drawing/2014/main" id="{7AA7C195-8967-497B-B997-843C8BEB46E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1">
            <a:extLst>
              <a:ext uri="{FF2B5EF4-FFF2-40B4-BE49-F238E27FC236}">
                <a16:creationId xmlns:a16="http://schemas.microsoft.com/office/drawing/2014/main" id="{0DD60217-7AF7-4F34-84CF-93FC37DADA86}"/>
              </a:ext>
            </a:extLst>
          </p:cNvPr>
          <p:cNvGrpSpPr/>
          <p:nvPr/>
        </p:nvGrpSpPr>
        <p:grpSpPr>
          <a:xfrm rot="5400000">
            <a:off x="10340248" y="458914"/>
            <a:ext cx="1301806" cy="364929"/>
            <a:chOff x="0" y="0"/>
            <a:chExt cx="2038705" cy="571500"/>
          </a:xfrm>
        </p:grpSpPr>
        <p:sp>
          <p:nvSpPr>
            <p:cNvPr id="40" name="Freeform 12">
              <a:extLst>
                <a:ext uri="{FF2B5EF4-FFF2-40B4-BE49-F238E27FC236}">
                  <a16:creationId xmlns:a16="http://schemas.microsoft.com/office/drawing/2014/main" id="{34F7F5AC-5868-46BC-90F6-ACEAEA2796D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13">
            <a:extLst>
              <a:ext uri="{FF2B5EF4-FFF2-40B4-BE49-F238E27FC236}">
                <a16:creationId xmlns:a16="http://schemas.microsoft.com/office/drawing/2014/main" id="{66543DEB-872A-4A93-A6B4-85D1662156C7}"/>
              </a:ext>
            </a:extLst>
          </p:cNvPr>
          <p:cNvGrpSpPr/>
          <p:nvPr/>
        </p:nvGrpSpPr>
        <p:grpSpPr>
          <a:xfrm rot="5400000">
            <a:off x="14034549" y="468439"/>
            <a:ext cx="1301806" cy="364929"/>
            <a:chOff x="0" y="0"/>
            <a:chExt cx="2038705" cy="571500"/>
          </a:xfrm>
        </p:grpSpPr>
        <p:sp>
          <p:nvSpPr>
            <p:cNvPr id="42" name="Freeform 14">
              <a:extLst>
                <a:ext uri="{FF2B5EF4-FFF2-40B4-BE49-F238E27FC236}">
                  <a16:creationId xmlns:a16="http://schemas.microsoft.com/office/drawing/2014/main" id="{04C516E6-1544-4EC3-84EA-F6C1BAC060B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3" name="TextBox 16">
            <a:extLst>
              <a:ext uri="{FF2B5EF4-FFF2-40B4-BE49-F238E27FC236}">
                <a16:creationId xmlns:a16="http://schemas.microsoft.com/office/drawing/2014/main" id="{25F9F606-063D-447F-A3F1-BAA42AD05F21}"/>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4" name="TextBox 17">
            <a:extLst>
              <a:ext uri="{FF2B5EF4-FFF2-40B4-BE49-F238E27FC236}">
                <a16:creationId xmlns:a16="http://schemas.microsoft.com/office/drawing/2014/main" id="{080E4DFF-6D3A-41DF-A102-A2AFAE4F1D02}"/>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5" name="TextBox 18">
            <a:extLst>
              <a:ext uri="{FF2B5EF4-FFF2-40B4-BE49-F238E27FC236}">
                <a16:creationId xmlns:a16="http://schemas.microsoft.com/office/drawing/2014/main" id="{2A7AA7DA-A1E9-4FD8-A137-39A800A89120}"/>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6" name="TextBox 19">
            <a:extLst>
              <a:ext uri="{FF2B5EF4-FFF2-40B4-BE49-F238E27FC236}">
                <a16:creationId xmlns:a16="http://schemas.microsoft.com/office/drawing/2014/main" id="{26A78D1E-E2D1-48CB-87F9-DBDF55B0585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7" name="TextBox 22">
            <a:extLst>
              <a:ext uri="{FF2B5EF4-FFF2-40B4-BE49-F238E27FC236}">
                <a16:creationId xmlns:a16="http://schemas.microsoft.com/office/drawing/2014/main" id="{606CF1A9-BE6B-47AC-B62E-6316820014BD}"/>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8" name="Picture 47">
            <a:extLst>
              <a:ext uri="{FF2B5EF4-FFF2-40B4-BE49-F238E27FC236}">
                <a16:creationId xmlns:a16="http://schemas.microsoft.com/office/drawing/2014/main" id="{3520CCEA-B4B9-427B-AB86-0A352703D38B}"/>
              </a:ext>
            </a:extLst>
          </p:cNvPr>
          <p:cNvPicPr>
            <a:picLocks noChangeAspect="1"/>
          </p:cNvPicPr>
          <p:nvPr/>
        </p:nvPicPr>
        <p:blipFill>
          <a:blip r:embed="rId4"/>
          <a:stretch>
            <a:fillRect/>
          </a:stretch>
        </p:blipFill>
        <p:spPr>
          <a:xfrm>
            <a:off x="12310530" y="1195679"/>
            <a:ext cx="1066800" cy="1270747"/>
          </a:xfrm>
          <a:prstGeom prst="rect">
            <a:avLst/>
          </a:prstGeom>
        </p:spPr>
      </p:pic>
      <p:sp>
        <p:nvSpPr>
          <p:cNvPr id="27" name="TextBox 20">
            <a:extLst>
              <a:ext uri="{FF2B5EF4-FFF2-40B4-BE49-F238E27FC236}">
                <a16:creationId xmlns:a16="http://schemas.microsoft.com/office/drawing/2014/main" id="{284CCD58-CA99-4426-B8AF-E4DEBD9BB331}"/>
              </a:ext>
            </a:extLst>
          </p:cNvPr>
          <p:cNvSpPr txBox="1"/>
          <p:nvPr/>
        </p:nvSpPr>
        <p:spPr>
          <a:xfrm>
            <a:off x="1791377" y="2084588"/>
            <a:ext cx="6046914" cy="563488"/>
          </a:xfrm>
          <a:prstGeom prst="rect">
            <a:avLst/>
          </a:prstGeom>
        </p:spPr>
        <p:txBody>
          <a:bodyPr wrap="square" lIns="0" tIns="0" rIns="0" bIns="0" rtlCol="0" anchor="t">
            <a:spAutoFit/>
          </a:bodyPr>
          <a:lstStyle/>
          <a:p>
            <a:pPr>
              <a:lnSpc>
                <a:spcPts val="5040"/>
              </a:lnSpc>
            </a:pPr>
            <a:r>
              <a:rPr lang="en-US" sz="2400" b="1" dirty="0">
                <a:latin typeface="Aileron Regular" panose="020B0604020202020204" charset="0"/>
              </a:rPr>
              <a:t>Gestion du </a:t>
            </a:r>
            <a:r>
              <a:rPr lang="en-US" sz="2400" b="1" dirty="0" err="1">
                <a:latin typeface="Aileron Regular" panose="020B0604020202020204" charset="0"/>
              </a:rPr>
              <a:t>projet</a:t>
            </a:r>
            <a:r>
              <a:rPr lang="en-US" sz="2400" b="1" dirty="0">
                <a:latin typeface="Aileron Regular" panose="020B0604020202020204" charset="0"/>
              </a:rPr>
              <a:t> :</a:t>
            </a:r>
          </a:p>
        </p:txBody>
      </p:sp>
      <p:pic>
        <p:nvPicPr>
          <p:cNvPr id="28" name="Picture 17">
            <a:extLst>
              <a:ext uri="{FF2B5EF4-FFF2-40B4-BE49-F238E27FC236}">
                <a16:creationId xmlns:a16="http://schemas.microsoft.com/office/drawing/2014/main" id="{A3DA1E47-85F4-46F8-A6DD-C832ECA00198}"/>
              </a:ext>
            </a:extLst>
          </p:cNvPr>
          <p:cNvPicPr>
            <a:picLocks noChangeAspect="1"/>
          </p:cNvPicPr>
          <p:nvPr/>
        </p:nvPicPr>
        <p:blipFill>
          <a:blip r:embed="rId5">
            <a:alphaModFix amt="52000"/>
          </a:blip>
          <a:srcRect/>
          <a:stretch>
            <a:fillRect/>
          </a:stretch>
        </p:blipFill>
        <p:spPr>
          <a:xfrm>
            <a:off x="690502" y="1678535"/>
            <a:ext cx="283987" cy="464602"/>
          </a:xfrm>
          <a:prstGeom prst="rect">
            <a:avLst/>
          </a:prstGeom>
        </p:spPr>
      </p:pic>
      <p:sp>
        <p:nvSpPr>
          <p:cNvPr id="49" name="TextBox 24">
            <a:extLst>
              <a:ext uri="{FF2B5EF4-FFF2-40B4-BE49-F238E27FC236}">
                <a16:creationId xmlns:a16="http://schemas.microsoft.com/office/drawing/2014/main" id="{30050027-3DBE-44A7-8AB3-AB6038A3698E}"/>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7">
            <a:extLst>
              <a:ext uri="{FF2B5EF4-FFF2-40B4-BE49-F238E27FC236}">
                <a16:creationId xmlns:a16="http://schemas.microsoft.com/office/drawing/2014/main" id="{03371767-D685-4DC5-B0D2-AC8427C42A5E}"/>
              </a:ext>
            </a:extLst>
          </p:cNvPr>
          <p:cNvSpPr/>
          <p:nvPr/>
        </p:nvSpPr>
        <p:spPr>
          <a:xfrm>
            <a:off x="14622671" y="0"/>
            <a:ext cx="3656202" cy="2587428"/>
          </a:xfrm>
          <a:prstGeom prst="rect">
            <a:avLst/>
          </a:prstGeom>
          <a:solidFill>
            <a:srgbClr val="9AC026"/>
          </a:solidFill>
        </p:spPr>
      </p:sp>
      <p:sp>
        <p:nvSpPr>
          <p:cNvPr id="4" name="AutoShape 4"/>
          <p:cNvSpPr/>
          <p:nvPr/>
        </p:nvSpPr>
        <p:spPr>
          <a:xfrm>
            <a:off x="0" y="1433"/>
            <a:ext cx="3656202" cy="1301806"/>
          </a:xfrm>
          <a:prstGeom prst="rect">
            <a:avLst/>
          </a:prstGeom>
          <a:solidFill>
            <a:srgbClr val="9AC026">
              <a:alpha val="80000"/>
            </a:srgbClr>
          </a:solidFill>
        </p:spPr>
      </p:sp>
      <p:sp>
        <p:nvSpPr>
          <p:cNvPr id="5" name="AutoShape 5"/>
          <p:cNvSpPr/>
          <p:nvPr/>
        </p:nvSpPr>
        <p:spPr>
          <a:xfrm>
            <a:off x="3659698" y="9525"/>
            <a:ext cx="3656202" cy="1301806"/>
          </a:xfrm>
          <a:prstGeom prst="rect">
            <a:avLst/>
          </a:prstGeom>
          <a:solidFill>
            <a:srgbClr val="9AC026">
              <a:alpha val="80000"/>
            </a:srgbClr>
          </a:solidFill>
        </p:spPr>
      </p:sp>
      <p:sp>
        <p:nvSpPr>
          <p:cNvPr id="6" name="AutoShape 6"/>
          <p:cNvSpPr/>
          <p:nvPr/>
        </p:nvSpPr>
        <p:spPr>
          <a:xfrm>
            <a:off x="7315899" y="0"/>
            <a:ext cx="3656202" cy="1301806"/>
          </a:xfrm>
          <a:prstGeom prst="rect">
            <a:avLst/>
          </a:prstGeom>
          <a:solidFill>
            <a:srgbClr val="9AC026">
              <a:alpha val="80784"/>
            </a:srgbClr>
          </a:solidFill>
        </p:spPr>
      </p:sp>
      <p:sp>
        <p:nvSpPr>
          <p:cNvPr id="8" name="AutoShape 8"/>
          <p:cNvSpPr/>
          <p:nvPr/>
        </p:nvSpPr>
        <p:spPr>
          <a:xfrm>
            <a:off x="10981213" y="0"/>
            <a:ext cx="3656202" cy="1301806"/>
          </a:xfrm>
          <a:prstGeom prst="rect">
            <a:avLst/>
          </a:prstGeom>
          <a:solidFill>
            <a:srgbClr val="9AC026">
              <a:alpha val="80000"/>
            </a:srgbClr>
          </a:solidFill>
        </p:spPr>
      </p:sp>
      <p:grpSp>
        <p:nvGrpSpPr>
          <p:cNvPr id="9" name="Group 9"/>
          <p:cNvGrpSpPr/>
          <p:nvPr/>
        </p:nvGrpSpPr>
        <p:grpSpPr>
          <a:xfrm rot="5400000">
            <a:off x="2938624" y="477964"/>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36421"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4024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50399" y="468438"/>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25" name="TextBox 25"/>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6" name="TextBox 26"/>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7" name="TextBox 27"/>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8" name="TextBox 28"/>
          <p:cNvSpPr txBox="1"/>
          <p:nvPr/>
        </p:nvSpPr>
        <p:spPr>
          <a:xfrm>
            <a:off x="11182964" y="176155"/>
            <a:ext cx="3354686" cy="838948"/>
          </a:xfrm>
          <a:prstGeom prst="rect">
            <a:avLst/>
          </a:prstGeom>
        </p:spPr>
        <p:txBody>
          <a:bodyPr wrap="square" lIns="0" tIns="0" rIns="0" bIns="0" rtlCol="0" anchor="t">
            <a:spAutoFit/>
          </a:bodyPr>
          <a:lstStyle/>
          <a:p>
            <a:pPr algn="ctr">
              <a:lnSpc>
                <a:spcPts val="3354"/>
              </a:lnSpc>
              <a:spcBef>
                <a:spcPct val="0"/>
              </a:spcBef>
            </a:pPr>
            <a:r>
              <a:rPr lang="en-US" sz="2600" spc="101" dirty="0" err="1">
                <a:solidFill>
                  <a:srgbClr val="FFFFFF"/>
                </a:solidFill>
                <a:latin typeface="Arimo"/>
              </a:rPr>
              <a:t>Tâches</a:t>
            </a:r>
            <a:r>
              <a:rPr lang="en-US" sz="2600" spc="101" dirty="0">
                <a:solidFill>
                  <a:srgbClr val="FFFFFF"/>
                </a:solidFill>
                <a:latin typeface="Arimo"/>
              </a:rPr>
              <a:t> </a:t>
            </a:r>
            <a:r>
              <a:rPr lang="en-US" sz="2600" spc="101" dirty="0" err="1">
                <a:solidFill>
                  <a:srgbClr val="FFFFFF"/>
                </a:solidFill>
                <a:latin typeface="Arimo"/>
              </a:rPr>
              <a:t>supplémentaires</a:t>
            </a:r>
            <a:endParaRPr lang="en-US" sz="2600" spc="101" dirty="0">
              <a:solidFill>
                <a:srgbClr val="FFFFFF"/>
              </a:solidFill>
              <a:latin typeface="Arimo"/>
            </a:endParaRPr>
          </a:p>
        </p:txBody>
      </p:sp>
      <p:sp>
        <p:nvSpPr>
          <p:cNvPr id="35" name="TextBox 29">
            <a:extLst>
              <a:ext uri="{FF2B5EF4-FFF2-40B4-BE49-F238E27FC236}">
                <a16:creationId xmlns:a16="http://schemas.microsoft.com/office/drawing/2014/main" id="{65F60BA8-05A7-4295-87F1-3529D3244B52}"/>
              </a:ext>
            </a:extLst>
          </p:cNvPr>
          <p:cNvSpPr txBox="1"/>
          <p:nvPr/>
        </p:nvSpPr>
        <p:spPr>
          <a:xfrm>
            <a:off x="14826201" y="152807"/>
            <a:ext cx="3249144" cy="872034"/>
          </a:xfrm>
          <a:prstGeom prst="rect">
            <a:avLst/>
          </a:prstGeom>
        </p:spPr>
        <p:txBody>
          <a:bodyPr lIns="0" tIns="0" rIns="0" bIns="0" rtlCol="0" anchor="t">
            <a:spAutoFit/>
          </a:bodyPr>
          <a:lstStyle/>
          <a:p>
            <a:pPr lvl="0" algn="ctr">
              <a:lnSpc>
                <a:spcPts val="3354"/>
              </a:lnSpc>
              <a:spcBef>
                <a:spcPct val="0"/>
              </a:spcBef>
            </a:pPr>
            <a:r>
              <a:rPr lang="en-US" sz="3200" b="1" spc="101" dirty="0">
                <a:solidFill>
                  <a:srgbClr val="FFFFFF"/>
                </a:solidFill>
                <a:latin typeface="Arimo"/>
              </a:rPr>
              <a:t>Conclusion et perspectives</a:t>
            </a:r>
          </a:p>
        </p:txBody>
      </p:sp>
      <p:pic>
        <p:nvPicPr>
          <p:cNvPr id="2" name="Picture 1">
            <a:extLst>
              <a:ext uri="{FF2B5EF4-FFF2-40B4-BE49-F238E27FC236}">
                <a16:creationId xmlns:a16="http://schemas.microsoft.com/office/drawing/2014/main" id="{6FDB7516-111D-413D-8F1A-DA3A92D5F45F}"/>
              </a:ext>
            </a:extLst>
          </p:cNvPr>
          <p:cNvPicPr>
            <a:picLocks noChangeAspect="1"/>
          </p:cNvPicPr>
          <p:nvPr/>
        </p:nvPicPr>
        <p:blipFill>
          <a:blip r:embed="rId2"/>
          <a:stretch>
            <a:fillRect/>
          </a:stretch>
        </p:blipFill>
        <p:spPr>
          <a:xfrm>
            <a:off x="15754797" y="1147883"/>
            <a:ext cx="1562953" cy="1282423"/>
          </a:xfrm>
          <a:prstGeom prst="rect">
            <a:avLst/>
          </a:prstGeom>
        </p:spPr>
      </p:pic>
      <p:sp>
        <p:nvSpPr>
          <p:cNvPr id="29" name="TextBox 21">
            <a:extLst>
              <a:ext uri="{FF2B5EF4-FFF2-40B4-BE49-F238E27FC236}">
                <a16:creationId xmlns:a16="http://schemas.microsoft.com/office/drawing/2014/main" id="{FE594857-F822-4520-A6BE-496D5BDEFBC0}"/>
              </a:ext>
            </a:extLst>
          </p:cNvPr>
          <p:cNvSpPr txBox="1"/>
          <p:nvPr/>
        </p:nvSpPr>
        <p:spPr>
          <a:xfrm>
            <a:off x="4495800" y="4901793"/>
            <a:ext cx="11537798" cy="1146404"/>
          </a:xfrm>
          <a:prstGeom prst="rect">
            <a:avLst/>
          </a:prstGeom>
        </p:spPr>
        <p:txBody>
          <a:bodyPr wrap="square" lIns="0" tIns="0" rIns="0" bIns="0" rtlCol="0" anchor="t">
            <a:spAutoFit/>
          </a:bodyPr>
          <a:lstStyle/>
          <a:p>
            <a:pPr>
              <a:lnSpc>
                <a:spcPts val="9777"/>
              </a:lnSpc>
            </a:pPr>
            <a:r>
              <a:rPr lang="en-US" sz="6984" dirty="0">
                <a:solidFill>
                  <a:srgbClr val="80A600"/>
                </a:solidFill>
                <a:latin typeface="Arimo Bold"/>
              </a:rPr>
              <a:t>Conclusion et perspectives</a:t>
            </a:r>
          </a:p>
        </p:txBody>
      </p:sp>
      <p:pic>
        <p:nvPicPr>
          <p:cNvPr id="31" name="Picture 16">
            <a:extLst>
              <a:ext uri="{FF2B5EF4-FFF2-40B4-BE49-F238E27FC236}">
                <a16:creationId xmlns:a16="http://schemas.microsoft.com/office/drawing/2014/main" id="{CA21C667-F6F9-4600-83A3-90A98F62B062}"/>
              </a:ext>
            </a:extLst>
          </p:cNvPr>
          <p:cNvPicPr>
            <a:picLocks noChangeAspect="1"/>
          </p:cNvPicPr>
          <p:nvPr/>
        </p:nvPicPr>
        <p:blipFill>
          <a:blip r:embed="rId3">
            <a:alphaModFix amt="52000"/>
            <a:duotone>
              <a:schemeClr val="accent3">
                <a:shade val="45000"/>
                <a:satMod val="135000"/>
              </a:schemeClr>
              <a:prstClr val="white"/>
            </a:duotone>
          </a:blip>
          <a:srcRect/>
          <a:stretch>
            <a:fillRect/>
          </a:stretch>
        </p:blipFill>
        <p:spPr>
          <a:xfrm>
            <a:off x="3252131" y="5143500"/>
            <a:ext cx="464044" cy="971144"/>
          </a:xfrm>
          <a:prstGeom prst="rect">
            <a:avLst/>
          </a:prstGeom>
        </p:spPr>
      </p:pic>
      <p:sp>
        <p:nvSpPr>
          <p:cNvPr id="32" name="Slide Number Placeholder 31">
            <a:extLst>
              <a:ext uri="{FF2B5EF4-FFF2-40B4-BE49-F238E27FC236}">
                <a16:creationId xmlns:a16="http://schemas.microsoft.com/office/drawing/2014/main" id="{F801EBFF-E032-4848-B3BA-08B5FA6A1BA2}"/>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4034224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1">
            <a:extLst>
              <a:ext uri="{FF2B5EF4-FFF2-40B4-BE49-F238E27FC236}">
                <a16:creationId xmlns:a16="http://schemas.microsoft.com/office/drawing/2014/main" id="{F801EBFF-E032-4848-B3BA-08B5FA6A1BA2}"/>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
        <p:nvSpPr>
          <p:cNvPr id="34" name="TextBox 33">
            <a:extLst>
              <a:ext uri="{FF2B5EF4-FFF2-40B4-BE49-F238E27FC236}">
                <a16:creationId xmlns:a16="http://schemas.microsoft.com/office/drawing/2014/main" id="{5FEA0076-6A6A-4497-9B9A-FEDCD59AEF11}"/>
              </a:ext>
            </a:extLst>
          </p:cNvPr>
          <p:cNvSpPr txBox="1"/>
          <p:nvPr/>
        </p:nvSpPr>
        <p:spPr>
          <a:xfrm>
            <a:off x="2080518" y="2542788"/>
            <a:ext cx="14126963" cy="5201424"/>
          </a:xfrm>
          <a:prstGeom prst="rect">
            <a:avLst/>
          </a:prstGeom>
          <a:noFill/>
        </p:spPr>
        <p:txBody>
          <a:bodyPr wrap="square" rtlCol="0">
            <a:spAutoFit/>
          </a:bodyPr>
          <a:lstStyle/>
          <a:p>
            <a:pPr algn="ctr"/>
            <a:r>
              <a:rPr lang="fr-FR" sz="16600" dirty="0">
                <a:solidFill>
                  <a:srgbClr val="ADCC50"/>
                </a:solidFill>
                <a:latin typeface="Brush Script MT" panose="03060802040406070304" pitchFamily="66" charset="0"/>
              </a:rPr>
              <a:t>Merci pour votre attention !</a:t>
            </a:r>
          </a:p>
        </p:txBody>
      </p:sp>
    </p:spTree>
    <p:extLst>
      <p:ext uri="{BB962C8B-B14F-4D97-AF65-F5344CB8AC3E}">
        <p14:creationId xmlns:p14="http://schemas.microsoft.com/office/powerpoint/2010/main" val="288508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a:stretch>
            <a:fillRect/>
          </a:stretch>
        </p:blipFill>
        <p:spPr>
          <a:xfrm>
            <a:off x="238125" y="5621338"/>
            <a:ext cx="2855180" cy="907868"/>
          </a:xfrm>
          <a:prstGeom prst="rect">
            <a:avLst/>
          </a:prstGeom>
        </p:spPr>
      </p:pic>
      <p:pic>
        <p:nvPicPr>
          <p:cNvPr id="18" name="Picture 18"/>
          <p:cNvPicPr>
            <a:picLocks noChangeAspect="1"/>
          </p:cNvPicPr>
          <p:nvPr/>
        </p:nvPicPr>
        <p:blipFill>
          <a:blip r:embed="rId5"/>
          <a:srcRect/>
          <a:stretch>
            <a:fillRect/>
          </a:stretch>
        </p:blipFill>
        <p:spPr>
          <a:xfrm>
            <a:off x="2096181" y="4688851"/>
            <a:ext cx="1005620" cy="831258"/>
          </a:xfrm>
          <a:prstGeom prst="rect">
            <a:avLst/>
          </a:prstGeom>
        </p:spPr>
      </p:pic>
      <p:pic>
        <p:nvPicPr>
          <p:cNvPr id="19" name="Picture 19"/>
          <p:cNvPicPr>
            <a:picLocks noChangeAspect="1"/>
          </p:cNvPicPr>
          <p:nvPr/>
        </p:nvPicPr>
        <p:blipFill>
          <a:blip r:embed="rId6"/>
          <a:srcRect/>
          <a:stretch>
            <a:fillRect/>
          </a:stretch>
        </p:blipFill>
        <p:spPr>
          <a:xfrm>
            <a:off x="3268059" y="4366114"/>
            <a:ext cx="827704" cy="827704"/>
          </a:xfrm>
          <a:prstGeom prst="rect">
            <a:avLst/>
          </a:prstGeom>
        </p:spPr>
      </p:pic>
      <p:pic>
        <p:nvPicPr>
          <p:cNvPr id="20" name="Picture 20"/>
          <p:cNvPicPr>
            <a:picLocks noChangeAspect="1"/>
          </p:cNvPicPr>
          <p:nvPr/>
        </p:nvPicPr>
        <p:blipFill>
          <a:blip r:embed="rId7"/>
          <a:srcRect/>
          <a:stretch>
            <a:fillRect/>
          </a:stretch>
        </p:blipFill>
        <p:spPr>
          <a:xfrm>
            <a:off x="3287027" y="6939850"/>
            <a:ext cx="738348" cy="738348"/>
          </a:xfrm>
          <a:prstGeom prst="rect">
            <a:avLst/>
          </a:prstGeom>
        </p:spPr>
      </p:pic>
      <p:pic>
        <p:nvPicPr>
          <p:cNvPr id="21" name="Picture 21"/>
          <p:cNvPicPr>
            <a:picLocks noChangeAspect="1"/>
          </p:cNvPicPr>
          <p:nvPr/>
        </p:nvPicPr>
        <p:blipFill>
          <a:blip r:embed="rId8"/>
          <a:srcRect/>
          <a:stretch>
            <a:fillRect/>
          </a:stretch>
        </p:blipFill>
        <p:spPr>
          <a:xfrm>
            <a:off x="5651500" y="3380132"/>
            <a:ext cx="512055" cy="512055"/>
          </a:xfrm>
          <a:prstGeom prst="rect">
            <a:avLst/>
          </a:prstGeom>
        </p:spPr>
      </p:pic>
      <p:sp>
        <p:nvSpPr>
          <p:cNvPr id="22" name="TextBox 22"/>
          <p:cNvSpPr txBox="1"/>
          <p:nvPr/>
        </p:nvSpPr>
        <p:spPr>
          <a:xfrm>
            <a:off x="4080219" y="3478089"/>
            <a:ext cx="6776159" cy="2139569"/>
          </a:xfrm>
          <a:prstGeom prst="rect">
            <a:avLst/>
          </a:prstGeom>
        </p:spPr>
        <p:txBody>
          <a:bodyPr lIns="0" tIns="0" rIns="0" bIns="0" rtlCol="0" anchor="t">
            <a:spAutoFit/>
          </a:bodyPr>
          <a:lstStyle/>
          <a:p>
            <a:pPr marL="453390" lvl="1" indent="-226695" algn="just">
              <a:lnSpc>
                <a:spcPts val="3422"/>
              </a:lnSpc>
              <a:buFont typeface="Arial"/>
              <a:buChar char="•"/>
            </a:pPr>
            <a:r>
              <a:rPr lang="en-US" sz="2100" dirty="0">
                <a:solidFill>
                  <a:srgbClr val="000000"/>
                </a:solidFill>
                <a:latin typeface="Arimo"/>
              </a:rPr>
              <a:t>Un des         plus </a:t>
            </a:r>
            <a:r>
              <a:rPr lang="en-US" sz="2100" dirty="0" err="1">
                <a:solidFill>
                  <a:srgbClr val="000000"/>
                </a:solidFill>
                <a:latin typeface="Arimo"/>
              </a:rPr>
              <a:t>importants</a:t>
            </a:r>
            <a:r>
              <a:rPr lang="en-US" sz="2100" dirty="0">
                <a:solidFill>
                  <a:srgbClr val="000000"/>
                </a:solidFill>
                <a:latin typeface="Arimo"/>
              </a:rPr>
              <a:t> cabinets </a:t>
            </a:r>
            <a:r>
              <a:rPr lang="en-US" sz="2100" dirty="0" err="1">
                <a:solidFill>
                  <a:srgbClr val="000000"/>
                </a:solidFill>
                <a:latin typeface="Arimo"/>
              </a:rPr>
              <a:t>d'audit</a:t>
            </a:r>
            <a:r>
              <a:rPr lang="en-US" sz="2100" dirty="0">
                <a:solidFill>
                  <a:srgbClr val="000000"/>
                </a:solidFill>
                <a:latin typeface="Arimo"/>
              </a:rPr>
              <a:t> et de </a:t>
            </a:r>
            <a:r>
              <a:rPr lang="en-US" sz="2100" dirty="0" err="1">
                <a:solidFill>
                  <a:srgbClr val="000000"/>
                </a:solidFill>
                <a:latin typeface="Arimo"/>
              </a:rPr>
              <a:t>conseil</a:t>
            </a:r>
            <a:r>
              <a:rPr lang="en-US" sz="2100" dirty="0">
                <a:solidFill>
                  <a:srgbClr val="000000"/>
                </a:solidFill>
                <a:latin typeface="Arimo"/>
              </a:rPr>
              <a:t> </a:t>
            </a:r>
            <a:r>
              <a:rPr lang="en-US" sz="2100" dirty="0" err="1">
                <a:solidFill>
                  <a:srgbClr val="000000"/>
                </a:solidFill>
                <a:latin typeface="Arimo"/>
              </a:rPr>
              <a:t>mondiaux</a:t>
            </a:r>
            <a:r>
              <a:rPr lang="en-US" sz="2100" dirty="0">
                <a:solidFill>
                  <a:srgbClr val="000000"/>
                </a:solidFill>
                <a:latin typeface="Arimo"/>
              </a:rPr>
              <a:t>.</a:t>
            </a:r>
          </a:p>
          <a:p>
            <a:pPr marL="453390" lvl="1" indent="-226695" algn="just">
              <a:lnSpc>
                <a:spcPts val="3422"/>
              </a:lnSpc>
              <a:buFont typeface="Arial"/>
              <a:buChar char="•"/>
            </a:pPr>
            <a:r>
              <a:rPr lang="en-US" sz="2100" dirty="0">
                <a:solidFill>
                  <a:srgbClr val="000000"/>
                </a:solidFill>
                <a:latin typeface="Arimo"/>
              </a:rPr>
              <a:t>CA </a:t>
            </a:r>
            <a:r>
              <a:rPr lang="en-US" sz="2100" dirty="0" err="1">
                <a:solidFill>
                  <a:srgbClr val="000000"/>
                </a:solidFill>
                <a:latin typeface="Arimo"/>
              </a:rPr>
              <a:t>mondial</a:t>
            </a:r>
            <a:r>
              <a:rPr lang="en-US" sz="2100" dirty="0">
                <a:solidFill>
                  <a:srgbClr val="000000"/>
                </a:solidFill>
                <a:latin typeface="Arimo"/>
              </a:rPr>
              <a:t> de </a:t>
            </a:r>
            <a:r>
              <a:rPr lang="en-US" sz="2100" dirty="0">
                <a:solidFill>
                  <a:srgbClr val="000000"/>
                </a:solidFill>
                <a:latin typeface="Arimo Bold"/>
              </a:rPr>
              <a:t>46,2</a:t>
            </a:r>
            <a:r>
              <a:rPr lang="en-US" sz="2100" dirty="0">
                <a:solidFill>
                  <a:srgbClr val="000000"/>
                </a:solidFill>
                <a:latin typeface="Arimo"/>
              </a:rPr>
              <a:t> milliards de         </a:t>
            </a:r>
            <a:r>
              <a:rPr lang="en-US" sz="2100" dirty="0" err="1">
                <a:solidFill>
                  <a:srgbClr val="000000"/>
                </a:solidFill>
                <a:latin typeface="Arimo"/>
              </a:rPr>
              <a:t>en</a:t>
            </a:r>
            <a:r>
              <a:rPr lang="en-US" sz="2100" dirty="0">
                <a:solidFill>
                  <a:srgbClr val="000000"/>
                </a:solidFill>
                <a:latin typeface="Arimo"/>
              </a:rPr>
              <a:t> 2019.</a:t>
            </a:r>
          </a:p>
          <a:p>
            <a:pPr marL="453390" lvl="1" indent="-226695" algn="just">
              <a:lnSpc>
                <a:spcPts val="3422"/>
              </a:lnSpc>
              <a:buFont typeface="Arial"/>
              <a:buChar char="•"/>
            </a:pPr>
            <a:r>
              <a:rPr lang="en-US" sz="2100" dirty="0">
                <a:solidFill>
                  <a:srgbClr val="000000"/>
                </a:solidFill>
                <a:latin typeface="Arimo"/>
              </a:rPr>
              <a:t>Le plus grand cabinet </a:t>
            </a:r>
            <a:r>
              <a:rPr lang="en-US" sz="2100" dirty="0" err="1">
                <a:solidFill>
                  <a:srgbClr val="000000"/>
                </a:solidFill>
                <a:latin typeface="Arimo"/>
              </a:rPr>
              <a:t>d'audit</a:t>
            </a:r>
            <a:r>
              <a:rPr lang="en-US" sz="2100" dirty="0">
                <a:solidFill>
                  <a:srgbClr val="000000"/>
                </a:solidFill>
                <a:latin typeface="Arimo"/>
              </a:rPr>
              <a:t> au monde </a:t>
            </a:r>
            <a:r>
              <a:rPr lang="en-US" sz="2100" dirty="0" err="1">
                <a:solidFill>
                  <a:srgbClr val="000000"/>
                </a:solidFill>
                <a:latin typeface="Arimo"/>
              </a:rPr>
              <a:t>en</a:t>
            </a:r>
            <a:r>
              <a:rPr lang="en-US" sz="2100" dirty="0">
                <a:solidFill>
                  <a:srgbClr val="000000"/>
                </a:solidFill>
                <a:latin typeface="Arimo"/>
              </a:rPr>
              <a:t> </a:t>
            </a:r>
            <a:r>
              <a:rPr lang="en-US" sz="2100" dirty="0" err="1">
                <a:solidFill>
                  <a:srgbClr val="000000"/>
                </a:solidFill>
                <a:latin typeface="Arimo"/>
              </a:rPr>
              <a:t>effectifs</a:t>
            </a:r>
            <a:r>
              <a:rPr lang="en-US" sz="2100" dirty="0">
                <a:solidFill>
                  <a:srgbClr val="000000"/>
                </a:solidFill>
                <a:latin typeface="Arimo"/>
              </a:rPr>
              <a:t> avec </a:t>
            </a:r>
            <a:r>
              <a:rPr lang="en-US" sz="2100" dirty="0">
                <a:solidFill>
                  <a:srgbClr val="000000"/>
                </a:solidFill>
                <a:latin typeface="Arimo Bold"/>
              </a:rPr>
              <a:t>312 000         </a:t>
            </a:r>
            <a:r>
              <a:rPr lang="en-US" sz="2100" dirty="0">
                <a:solidFill>
                  <a:srgbClr val="000000"/>
                </a:solidFill>
                <a:latin typeface="Arimo"/>
              </a:rPr>
              <a:t>.</a:t>
            </a:r>
          </a:p>
        </p:txBody>
      </p:sp>
      <p:pic>
        <p:nvPicPr>
          <p:cNvPr id="23" name="Picture 23"/>
          <p:cNvPicPr>
            <a:picLocks noChangeAspect="1"/>
          </p:cNvPicPr>
          <p:nvPr/>
        </p:nvPicPr>
        <p:blipFill>
          <a:blip r:embed="rId9"/>
          <a:srcRect/>
          <a:stretch>
            <a:fillRect/>
          </a:stretch>
        </p:blipFill>
        <p:spPr>
          <a:xfrm>
            <a:off x="8453541" y="4299439"/>
            <a:ext cx="326752" cy="478758"/>
          </a:xfrm>
          <a:prstGeom prst="rect">
            <a:avLst/>
          </a:prstGeom>
        </p:spPr>
      </p:pic>
      <p:pic>
        <p:nvPicPr>
          <p:cNvPr id="24" name="Picture 24"/>
          <p:cNvPicPr>
            <a:picLocks noChangeAspect="1"/>
          </p:cNvPicPr>
          <p:nvPr/>
        </p:nvPicPr>
        <p:blipFill>
          <a:blip r:embed="rId10"/>
          <a:srcRect/>
          <a:stretch>
            <a:fillRect/>
          </a:stretch>
        </p:blipFill>
        <p:spPr>
          <a:xfrm>
            <a:off x="6273136" y="5159745"/>
            <a:ext cx="440271" cy="486487"/>
          </a:xfrm>
          <a:prstGeom prst="rect">
            <a:avLst/>
          </a:prstGeom>
        </p:spPr>
      </p:pic>
      <p:sp>
        <p:nvSpPr>
          <p:cNvPr id="25" name="TextBox 25"/>
          <p:cNvSpPr txBox="1"/>
          <p:nvPr/>
        </p:nvSpPr>
        <p:spPr>
          <a:xfrm>
            <a:off x="4110284" y="6769942"/>
            <a:ext cx="6776159" cy="2562053"/>
          </a:xfrm>
          <a:prstGeom prst="rect">
            <a:avLst/>
          </a:prstGeom>
        </p:spPr>
        <p:txBody>
          <a:bodyPr lIns="0" tIns="0" rIns="0" bIns="0" rtlCol="0" anchor="t">
            <a:spAutoFit/>
          </a:bodyPr>
          <a:lstStyle/>
          <a:p>
            <a:pPr marL="453390" lvl="1" indent="-226695" algn="just">
              <a:lnSpc>
                <a:spcPts val="3422"/>
              </a:lnSpc>
              <a:buFont typeface="Arial"/>
              <a:buChar char="•"/>
            </a:pPr>
            <a:r>
              <a:rPr lang="en-US" sz="2099">
                <a:solidFill>
                  <a:srgbClr val="000000"/>
                </a:solidFill>
                <a:latin typeface="Arimo"/>
              </a:rPr>
              <a:t>Deloitte Nearshore a été créé en juillet         .</a:t>
            </a:r>
          </a:p>
          <a:p>
            <a:pPr marL="453390" lvl="1" indent="-226695" algn="just">
              <a:lnSpc>
                <a:spcPts val="3422"/>
              </a:lnSpc>
              <a:buFont typeface="Arial"/>
              <a:buChar char="•"/>
            </a:pPr>
            <a:r>
              <a:rPr lang="en-US" sz="2099">
                <a:solidFill>
                  <a:srgbClr val="000000"/>
                </a:solidFill>
                <a:latin typeface="Arimo"/>
              </a:rPr>
              <a:t>Une société à responsabilité limitée de droit marocain.</a:t>
            </a:r>
          </a:p>
          <a:p>
            <a:pPr marL="453390" lvl="1" indent="-226695" algn="just">
              <a:lnSpc>
                <a:spcPts val="3422"/>
              </a:lnSpc>
              <a:buFont typeface="Arial"/>
              <a:buChar char="•"/>
            </a:pPr>
            <a:r>
              <a:rPr lang="en-US" sz="2099">
                <a:solidFill>
                  <a:srgbClr val="000000"/>
                </a:solidFill>
                <a:latin typeface="Arimo"/>
              </a:rPr>
              <a:t>Filiale à             de Deloitte France.</a:t>
            </a:r>
          </a:p>
          <a:p>
            <a:pPr marL="453390" lvl="1" indent="-226695" algn="just">
              <a:lnSpc>
                <a:spcPts val="3422"/>
              </a:lnSpc>
              <a:buFont typeface="Arial"/>
              <a:buChar char="•"/>
            </a:pPr>
            <a:r>
              <a:rPr lang="en-US" sz="2099">
                <a:solidFill>
                  <a:srgbClr val="000000"/>
                </a:solidFill>
                <a:latin typeface="Arimo"/>
              </a:rPr>
              <a:t>Centre de Responsabilité à part entière au sein du reporting de gestion de Deloitte        .</a:t>
            </a:r>
          </a:p>
        </p:txBody>
      </p:sp>
      <p:pic>
        <p:nvPicPr>
          <p:cNvPr id="26" name="Picture 26"/>
          <p:cNvPicPr>
            <a:picLocks noChangeAspect="1"/>
          </p:cNvPicPr>
          <p:nvPr/>
        </p:nvPicPr>
        <p:blipFill>
          <a:blip r:embed="rId11"/>
          <a:srcRect/>
          <a:stretch>
            <a:fillRect/>
          </a:stretch>
        </p:blipFill>
        <p:spPr>
          <a:xfrm>
            <a:off x="9274605" y="6682653"/>
            <a:ext cx="437717" cy="460755"/>
          </a:xfrm>
          <a:prstGeom prst="rect">
            <a:avLst/>
          </a:prstGeom>
        </p:spPr>
      </p:pic>
      <p:pic>
        <p:nvPicPr>
          <p:cNvPr id="27" name="Picture 27"/>
          <p:cNvPicPr>
            <a:picLocks noChangeAspect="1"/>
          </p:cNvPicPr>
          <p:nvPr/>
        </p:nvPicPr>
        <p:blipFill>
          <a:blip r:embed="rId12"/>
          <a:srcRect/>
          <a:stretch>
            <a:fillRect/>
          </a:stretch>
        </p:blipFill>
        <p:spPr>
          <a:xfrm>
            <a:off x="5589973" y="8065552"/>
            <a:ext cx="771438" cy="501435"/>
          </a:xfrm>
          <a:prstGeom prst="rect">
            <a:avLst/>
          </a:prstGeom>
        </p:spPr>
      </p:pic>
      <p:pic>
        <p:nvPicPr>
          <p:cNvPr id="28" name="Picture 28"/>
          <p:cNvPicPr>
            <a:picLocks noChangeAspect="1"/>
          </p:cNvPicPr>
          <p:nvPr/>
        </p:nvPicPr>
        <p:blipFill>
          <a:blip r:embed="rId13"/>
          <a:srcRect/>
          <a:stretch>
            <a:fillRect/>
          </a:stretch>
        </p:blipFill>
        <p:spPr>
          <a:xfrm>
            <a:off x="8280955" y="8860001"/>
            <a:ext cx="522503" cy="510094"/>
          </a:xfrm>
          <a:prstGeom prst="rect">
            <a:avLst/>
          </a:prstGeom>
        </p:spPr>
      </p:pic>
      <p:pic>
        <p:nvPicPr>
          <p:cNvPr id="29" name="Picture 29"/>
          <p:cNvPicPr>
            <a:picLocks noChangeAspect="1"/>
          </p:cNvPicPr>
          <p:nvPr/>
        </p:nvPicPr>
        <p:blipFill>
          <a:blip r:embed="rId14"/>
          <a:srcRect/>
          <a:stretch>
            <a:fillRect/>
          </a:stretch>
        </p:blipFill>
        <p:spPr>
          <a:xfrm>
            <a:off x="2096181" y="6802596"/>
            <a:ext cx="1005620" cy="831258"/>
          </a:xfrm>
          <a:prstGeom prst="rect">
            <a:avLst/>
          </a:prstGeom>
        </p:spPr>
      </p:pic>
      <p:grpSp>
        <p:nvGrpSpPr>
          <p:cNvPr id="30" name="Group 30"/>
          <p:cNvGrpSpPr/>
          <p:nvPr/>
        </p:nvGrpSpPr>
        <p:grpSpPr>
          <a:xfrm>
            <a:off x="12109136" y="9213127"/>
            <a:ext cx="1253493" cy="251853"/>
            <a:chOff x="0" y="0"/>
            <a:chExt cx="2888648" cy="580390"/>
          </a:xfrm>
        </p:grpSpPr>
        <p:sp>
          <p:nvSpPr>
            <p:cNvPr id="31" name="Freeform 31"/>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2" name="Freeform 32"/>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sp>
        <p:nvSpPr>
          <p:cNvPr id="33" name="AutoShape 33"/>
          <p:cNvSpPr/>
          <p:nvPr/>
        </p:nvSpPr>
        <p:spPr>
          <a:xfrm rot="-5400000">
            <a:off x="10817089" y="6175343"/>
            <a:ext cx="3614125" cy="27484"/>
          </a:xfrm>
          <a:prstGeom prst="rect">
            <a:avLst/>
          </a:prstGeom>
          <a:solidFill>
            <a:srgbClr val="191919">
              <a:alpha val="24705"/>
            </a:srgbClr>
          </a:solidFill>
        </p:spPr>
      </p:sp>
      <p:grpSp>
        <p:nvGrpSpPr>
          <p:cNvPr id="34" name="Group 34"/>
          <p:cNvGrpSpPr/>
          <p:nvPr/>
        </p:nvGrpSpPr>
        <p:grpSpPr>
          <a:xfrm>
            <a:off x="12614998" y="4256096"/>
            <a:ext cx="2059382" cy="251853"/>
            <a:chOff x="0" y="0"/>
            <a:chExt cx="4745803" cy="580390"/>
          </a:xfrm>
        </p:grpSpPr>
        <p:sp>
          <p:nvSpPr>
            <p:cNvPr id="35" name="Freeform 35"/>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6" name="Freeform 36"/>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37" name="Group 37"/>
          <p:cNvGrpSpPr/>
          <p:nvPr/>
        </p:nvGrpSpPr>
        <p:grpSpPr>
          <a:xfrm>
            <a:off x="12702612" y="6115987"/>
            <a:ext cx="2416065" cy="251853"/>
            <a:chOff x="0" y="0"/>
            <a:chExt cx="5567772" cy="580390"/>
          </a:xfrm>
        </p:grpSpPr>
        <p:sp>
          <p:nvSpPr>
            <p:cNvPr id="38" name="Freeform 38"/>
            <p:cNvSpPr/>
            <p:nvPr/>
          </p:nvSpPr>
          <p:spPr>
            <a:xfrm>
              <a:off x="5155022"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9" name="Freeform 39"/>
            <p:cNvSpPr/>
            <p:nvPr/>
          </p:nvSpPr>
          <p:spPr>
            <a:xfrm>
              <a:off x="0" y="-2540"/>
              <a:ext cx="5567772" cy="582930"/>
            </a:xfrm>
            <a:custGeom>
              <a:avLst/>
              <a:gdLst/>
              <a:ahLst/>
              <a:cxnLst/>
              <a:rect l="l" t="t" r="r" b="b"/>
              <a:pathLst>
                <a:path w="5567772" h="582930">
                  <a:moveTo>
                    <a:pt x="5551262" y="261620"/>
                  </a:moveTo>
                  <a:lnTo>
                    <a:pt x="5176612" y="8890"/>
                  </a:lnTo>
                  <a:cubicBezTo>
                    <a:pt x="5165182" y="1270"/>
                    <a:pt x="5149943" y="0"/>
                    <a:pt x="5137243" y="6350"/>
                  </a:cubicBezTo>
                  <a:cubicBezTo>
                    <a:pt x="5124543" y="12700"/>
                    <a:pt x="5116922" y="25400"/>
                    <a:pt x="5116922" y="39370"/>
                  </a:cubicBezTo>
                  <a:lnTo>
                    <a:pt x="5116922" y="254000"/>
                  </a:lnTo>
                  <a:lnTo>
                    <a:pt x="0" y="254000"/>
                  </a:lnTo>
                  <a:lnTo>
                    <a:pt x="0" y="330200"/>
                  </a:lnTo>
                  <a:lnTo>
                    <a:pt x="5116922" y="330200"/>
                  </a:lnTo>
                  <a:lnTo>
                    <a:pt x="5116922" y="544830"/>
                  </a:lnTo>
                  <a:cubicBezTo>
                    <a:pt x="5116922" y="558800"/>
                    <a:pt x="5124542" y="571500"/>
                    <a:pt x="5137242" y="577850"/>
                  </a:cubicBezTo>
                  <a:cubicBezTo>
                    <a:pt x="5142322" y="580390"/>
                    <a:pt x="5148672" y="582930"/>
                    <a:pt x="5155022" y="582930"/>
                  </a:cubicBezTo>
                  <a:cubicBezTo>
                    <a:pt x="5162642" y="582930"/>
                    <a:pt x="5170262" y="580390"/>
                    <a:pt x="5176612" y="576580"/>
                  </a:cubicBezTo>
                  <a:lnTo>
                    <a:pt x="5551262" y="323850"/>
                  </a:lnTo>
                  <a:cubicBezTo>
                    <a:pt x="5561422" y="316230"/>
                    <a:pt x="5567772" y="304800"/>
                    <a:pt x="5567772" y="292100"/>
                  </a:cubicBezTo>
                  <a:cubicBezTo>
                    <a:pt x="5567772" y="279400"/>
                    <a:pt x="5561422" y="267970"/>
                    <a:pt x="5551262" y="261620"/>
                  </a:cubicBezTo>
                  <a:close/>
                  <a:moveTo>
                    <a:pt x="5193122" y="473710"/>
                  </a:moveTo>
                  <a:lnTo>
                    <a:pt x="5193122" y="111760"/>
                  </a:lnTo>
                  <a:lnTo>
                    <a:pt x="5461092" y="292100"/>
                  </a:lnTo>
                  <a:lnTo>
                    <a:pt x="5193122" y="473710"/>
                  </a:lnTo>
                  <a:close/>
                </a:path>
              </a:pathLst>
            </a:custGeom>
            <a:solidFill>
              <a:srgbClr val="191919">
                <a:alpha val="24705"/>
              </a:srgbClr>
            </a:solidFill>
          </p:spPr>
        </p:sp>
      </p:grpSp>
      <p:sp>
        <p:nvSpPr>
          <p:cNvPr id="40" name="AutoShape 40"/>
          <p:cNvSpPr/>
          <p:nvPr/>
        </p:nvSpPr>
        <p:spPr>
          <a:xfrm rot="-5400000">
            <a:off x="8977617" y="6171142"/>
            <a:ext cx="6294504" cy="31467"/>
          </a:xfrm>
          <a:prstGeom prst="rect">
            <a:avLst/>
          </a:prstGeom>
          <a:solidFill>
            <a:srgbClr val="191919">
              <a:alpha val="24705"/>
            </a:srgbClr>
          </a:solidFill>
        </p:spPr>
      </p:sp>
      <p:grpSp>
        <p:nvGrpSpPr>
          <p:cNvPr id="41" name="Group 41"/>
          <p:cNvGrpSpPr/>
          <p:nvPr/>
        </p:nvGrpSpPr>
        <p:grpSpPr>
          <a:xfrm>
            <a:off x="12118356" y="2913697"/>
            <a:ext cx="1253493" cy="251853"/>
            <a:chOff x="0" y="0"/>
            <a:chExt cx="2888648" cy="580390"/>
          </a:xfrm>
        </p:grpSpPr>
        <p:sp>
          <p:nvSpPr>
            <p:cNvPr id="42" name="Freeform 42"/>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43" name="Freeform 43"/>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grpSp>
        <p:nvGrpSpPr>
          <p:cNvPr id="44" name="Group 44"/>
          <p:cNvGrpSpPr/>
          <p:nvPr/>
        </p:nvGrpSpPr>
        <p:grpSpPr>
          <a:xfrm>
            <a:off x="13543733" y="2661118"/>
            <a:ext cx="2800253" cy="757012"/>
            <a:chOff x="0" y="0"/>
            <a:chExt cx="9555633" cy="2583240"/>
          </a:xfrm>
        </p:grpSpPr>
        <p:sp>
          <p:nvSpPr>
            <p:cNvPr id="45" name="Freeform 45"/>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86EAE9"/>
            </a:solidFill>
          </p:spPr>
        </p:sp>
      </p:grpSp>
      <p:grpSp>
        <p:nvGrpSpPr>
          <p:cNvPr id="46" name="Group 46"/>
          <p:cNvGrpSpPr/>
          <p:nvPr/>
        </p:nvGrpSpPr>
        <p:grpSpPr>
          <a:xfrm>
            <a:off x="14943860" y="3975990"/>
            <a:ext cx="2800253" cy="757012"/>
            <a:chOff x="0" y="0"/>
            <a:chExt cx="9555633" cy="2583240"/>
          </a:xfrm>
        </p:grpSpPr>
        <p:sp>
          <p:nvSpPr>
            <p:cNvPr id="47" name="Freeform 47"/>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EDAD8"/>
            </a:solidFill>
          </p:spPr>
        </p:sp>
      </p:grpSp>
      <p:grpSp>
        <p:nvGrpSpPr>
          <p:cNvPr id="48" name="Group 48"/>
          <p:cNvGrpSpPr/>
          <p:nvPr/>
        </p:nvGrpSpPr>
        <p:grpSpPr>
          <a:xfrm>
            <a:off x="15240097" y="5823345"/>
            <a:ext cx="2800253" cy="757012"/>
            <a:chOff x="0" y="0"/>
            <a:chExt cx="9555633" cy="2583240"/>
          </a:xfrm>
        </p:grpSpPr>
        <p:sp>
          <p:nvSpPr>
            <p:cNvPr id="49" name="Freeform 49"/>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7C9EF"/>
            </a:solidFill>
          </p:spPr>
        </p:sp>
      </p:grpSp>
      <p:grpSp>
        <p:nvGrpSpPr>
          <p:cNvPr id="50" name="Group 50"/>
          <p:cNvGrpSpPr/>
          <p:nvPr/>
        </p:nvGrpSpPr>
        <p:grpSpPr>
          <a:xfrm>
            <a:off x="15002539" y="7653374"/>
            <a:ext cx="2800253" cy="757012"/>
            <a:chOff x="0" y="0"/>
            <a:chExt cx="9555633" cy="2583240"/>
          </a:xfrm>
        </p:grpSpPr>
        <p:sp>
          <p:nvSpPr>
            <p:cNvPr id="51" name="Freeform 5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2C92D5"/>
            </a:solidFill>
          </p:spPr>
        </p:sp>
      </p:grpSp>
      <p:sp>
        <p:nvSpPr>
          <p:cNvPr id="52" name="TextBox 52"/>
          <p:cNvSpPr txBox="1"/>
          <p:nvPr/>
        </p:nvSpPr>
        <p:spPr>
          <a:xfrm>
            <a:off x="14003582" y="2851466"/>
            <a:ext cx="1880557"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AUDIT</a:t>
            </a:r>
          </a:p>
        </p:txBody>
      </p:sp>
      <p:sp>
        <p:nvSpPr>
          <p:cNvPr id="53" name="TextBox 53"/>
          <p:cNvSpPr txBox="1"/>
          <p:nvPr/>
        </p:nvSpPr>
        <p:spPr>
          <a:xfrm>
            <a:off x="15069719" y="4191111"/>
            <a:ext cx="2548534"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RISK ADVISORY</a:t>
            </a:r>
          </a:p>
        </p:txBody>
      </p:sp>
      <p:sp>
        <p:nvSpPr>
          <p:cNvPr id="54" name="TextBox 54"/>
          <p:cNvSpPr txBox="1"/>
          <p:nvPr/>
        </p:nvSpPr>
        <p:spPr>
          <a:xfrm>
            <a:off x="15325719" y="6047321"/>
            <a:ext cx="2629008"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CONSULTING BPO</a:t>
            </a:r>
          </a:p>
        </p:txBody>
      </p:sp>
      <p:sp>
        <p:nvSpPr>
          <p:cNvPr id="55" name="TextBox 55"/>
          <p:cNvSpPr txBox="1"/>
          <p:nvPr/>
        </p:nvSpPr>
        <p:spPr>
          <a:xfrm>
            <a:off x="15026475" y="7837653"/>
            <a:ext cx="2752381" cy="300788"/>
          </a:xfrm>
          <a:prstGeom prst="rect">
            <a:avLst/>
          </a:prstGeom>
        </p:spPr>
        <p:txBody>
          <a:bodyPr lIns="0" tIns="0" rIns="0" bIns="0" rtlCol="0" anchor="t">
            <a:spAutoFit/>
          </a:bodyPr>
          <a:lstStyle/>
          <a:p>
            <a:pPr algn="ctr">
              <a:lnSpc>
                <a:spcPts val="2578"/>
              </a:lnSpc>
            </a:pPr>
            <a:r>
              <a:rPr lang="en-US" b="1" spc="85" dirty="0">
                <a:solidFill>
                  <a:srgbClr val="FFFFFF"/>
                </a:solidFill>
                <a:latin typeface="Aileron Regular"/>
              </a:rPr>
              <a:t>CONSULTING TECHNO</a:t>
            </a:r>
          </a:p>
        </p:txBody>
      </p:sp>
      <p:pic>
        <p:nvPicPr>
          <p:cNvPr id="56" name="Picture 56"/>
          <p:cNvPicPr>
            <a:picLocks noChangeAspect="1"/>
          </p:cNvPicPr>
          <p:nvPr/>
        </p:nvPicPr>
        <p:blipFill>
          <a:blip r:embed="rId15"/>
          <a:srcRect/>
          <a:stretch>
            <a:fillRect/>
          </a:stretch>
        </p:blipFill>
        <p:spPr>
          <a:xfrm>
            <a:off x="10972101" y="5217611"/>
            <a:ext cx="2111003" cy="2111003"/>
          </a:xfrm>
          <a:prstGeom prst="rect">
            <a:avLst/>
          </a:prstGeom>
        </p:spPr>
      </p:pic>
      <p:pic>
        <p:nvPicPr>
          <p:cNvPr id="57" name="Picture 57"/>
          <p:cNvPicPr>
            <a:picLocks noChangeAspect="1"/>
          </p:cNvPicPr>
          <p:nvPr/>
        </p:nvPicPr>
        <p:blipFill>
          <a:blip r:embed="rId16"/>
          <a:srcRect/>
          <a:stretch>
            <a:fillRect/>
          </a:stretch>
        </p:blipFill>
        <p:spPr>
          <a:xfrm>
            <a:off x="11332492" y="5618920"/>
            <a:ext cx="1390221" cy="1245986"/>
          </a:xfrm>
          <a:prstGeom prst="rect">
            <a:avLst/>
          </a:prstGeom>
        </p:spPr>
      </p:pic>
      <p:sp>
        <p:nvSpPr>
          <p:cNvPr id="58" name="TextBox 5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59" name="TextBox 5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60" name="TextBox 6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61" name="TextBox 61"/>
          <p:cNvSpPr txBox="1"/>
          <p:nvPr/>
        </p:nvSpPr>
        <p:spPr>
          <a:xfrm>
            <a:off x="4939048" y="1654661"/>
            <a:ext cx="5772252" cy="599331"/>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grpSp>
        <p:nvGrpSpPr>
          <p:cNvPr id="62" name="Group 62"/>
          <p:cNvGrpSpPr/>
          <p:nvPr/>
        </p:nvGrpSpPr>
        <p:grpSpPr>
          <a:xfrm>
            <a:off x="12614998" y="7870221"/>
            <a:ext cx="2059382" cy="251853"/>
            <a:chOff x="0" y="0"/>
            <a:chExt cx="4745803" cy="580390"/>
          </a:xfrm>
        </p:grpSpPr>
        <p:sp>
          <p:nvSpPr>
            <p:cNvPr id="63" name="Freeform 6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64" name="Freeform 6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65" name="Group 65"/>
          <p:cNvGrpSpPr/>
          <p:nvPr/>
        </p:nvGrpSpPr>
        <p:grpSpPr>
          <a:xfrm>
            <a:off x="13543733" y="8897118"/>
            <a:ext cx="2800253" cy="757012"/>
            <a:chOff x="0" y="0"/>
            <a:chExt cx="9555633" cy="2583240"/>
          </a:xfrm>
        </p:grpSpPr>
        <p:sp>
          <p:nvSpPr>
            <p:cNvPr id="66" name="Freeform 66"/>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13538A"/>
            </a:solidFill>
          </p:spPr>
        </p:sp>
      </p:grpSp>
      <p:sp>
        <p:nvSpPr>
          <p:cNvPr id="67" name="TextBox 67"/>
          <p:cNvSpPr txBox="1"/>
          <p:nvPr/>
        </p:nvSpPr>
        <p:spPr>
          <a:xfrm>
            <a:off x="13567669" y="9081397"/>
            <a:ext cx="2752381"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ICS</a:t>
            </a:r>
          </a:p>
        </p:txBody>
      </p:sp>
      <p:sp>
        <p:nvSpPr>
          <p:cNvPr id="68" name="TextBox 68"/>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69" name="TextBox 69"/>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70" name="TextBox 70"/>
          <p:cNvSpPr txBox="1"/>
          <p:nvPr/>
        </p:nvSpPr>
        <p:spPr>
          <a:xfrm>
            <a:off x="4940105"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dirty="0" err="1">
                <a:solidFill>
                  <a:srgbClr val="191919"/>
                </a:solidFill>
                <a:latin typeface="Aileron Heavy"/>
              </a:rPr>
              <a:t>Historique</a:t>
            </a:r>
            <a:r>
              <a:rPr lang="en-US" sz="2800" spc="84" dirty="0">
                <a:solidFill>
                  <a:srgbClr val="191919"/>
                </a:solidFill>
                <a:latin typeface="Aileron Heavy"/>
              </a:rPr>
              <a:t> :</a:t>
            </a:r>
          </a:p>
        </p:txBody>
      </p:sp>
      <p:sp>
        <p:nvSpPr>
          <p:cNvPr id="74" name="Slide Number Placeholder 73">
            <a:extLst>
              <a:ext uri="{FF2B5EF4-FFF2-40B4-BE49-F238E27FC236}">
                <a16:creationId xmlns:a16="http://schemas.microsoft.com/office/drawing/2014/main" id="{ECA80EC1-0F89-4BAC-B075-18EFE9E2621F}"/>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t="223" b="223"/>
          <a:stretch>
            <a:fillRect/>
          </a:stretch>
        </p:blipFill>
        <p:spPr>
          <a:xfrm>
            <a:off x="2753579" y="3009900"/>
            <a:ext cx="12780841" cy="6923569"/>
          </a:xfrm>
          <a:prstGeom prst="rect">
            <a:avLst/>
          </a:prstGeom>
        </p:spPr>
      </p:pic>
      <p:sp>
        <p:nvSpPr>
          <p:cNvPr id="18" name="TextBox 1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4921254" y="1717379"/>
            <a:ext cx="5816854"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4917384"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O</a:t>
            </a:r>
            <a:r>
              <a:rPr lang="en-US" sz="2800" u="none" spc="84">
                <a:solidFill>
                  <a:srgbClr val="191919"/>
                </a:solidFill>
                <a:latin typeface="Aileron Heavy"/>
              </a:rPr>
              <a:t>rganigramme de la structure d’accueil :</a:t>
            </a:r>
          </a:p>
        </p:txBody>
      </p:sp>
      <p:sp>
        <p:nvSpPr>
          <p:cNvPr id="28" name="Slide Number Placeholder 27">
            <a:extLst>
              <a:ext uri="{FF2B5EF4-FFF2-40B4-BE49-F238E27FC236}">
                <a16:creationId xmlns:a16="http://schemas.microsoft.com/office/drawing/2014/main" id="{40A5DDF1-6A0C-4421-BCAF-6D5404559CC7}"/>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92628"/>
            <a:ext cx="283987" cy="464602"/>
          </a:xfrm>
          <a:prstGeom prst="rect">
            <a:avLst/>
          </a:prstGeom>
        </p:spPr>
      </p:pic>
      <p:pic>
        <p:nvPicPr>
          <p:cNvPr id="17" name="Picture 17"/>
          <p:cNvPicPr>
            <a:picLocks noChangeAspect="1"/>
          </p:cNvPicPr>
          <p:nvPr/>
        </p:nvPicPr>
        <p:blipFill>
          <a:blip r:embed="rId4"/>
          <a:srcRect/>
          <a:stretch>
            <a:fillRect/>
          </a:stretch>
        </p:blipFill>
        <p:spPr>
          <a:xfrm>
            <a:off x="2907989" y="3065170"/>
            <a:ext cx="12967336" cy="6741197"/>
          </a:xfrm>
          <a:prstGeom prst="rect">
            <a:avLst/>
          </a:prstGeom>
        </p:spPr>
      </p:pic>
      <p:pic>
        <p:nvPicPr>
          <p:cNvPr id="18" name="Picture 18"/>
          <p:cNvPicPr>
            <a:picLocks noChangeAspect="1"/>
          </p:cNvPicPr>
          <p:nvPr/>
        </p:nvPicPr>
        <p:blipFill>
          <a:blip r:embed="rId5"/>
          <a:srcRect/>
          <a:stretch>
            <a:fillRect/>
          </a:stretch>
        </p:blipFill>
        <p:spPr>
          <a:xfrm>
            <a:off x="6502831" y="4965877"/>
            <a:ext cx="6076988" cy="3198015"/>
          </a:xfrm>
          <a:prstGeom prst="rect">
            <a:avLst/>
          </a:prstGeom>
        </p:spPr>
      </p:pic>
      <p:pic>
        <p:nvPicPr>
          <p:cNvPr id="19" name="Picture 19"/>
          <p:cNvPicPr>
            <a:picLocks noChangeAspect="1"/>
          </p:cNvPicPr>
          <p:nvPr/>
        </p:nvPicPr>
        <p:blipFill>
          <a:blip r:embed="rId6"/>
          <a:srcRect/>
          <a:stretch>
            <a:fillRect/>
          </a:stretch>
        </p:blipFill>
        <p:spPr>
          <a:xfrm>
            <a:off x="4019641" y="3906158"/>
            <a:ext cx="1200360" cy="1429000"/>
          </a:xfrm>
          <a:prstGeom prst="rect">
            <a:avLst/>
          </a:prstGeom>
        </p:spPr>
      </p:pic>
      <p:pic>
        <p:nvPicPr>
          <p:cNvPr id="20" name="Picture 20"/>
          <p:cNvPicPr>
            <a:picLocks noChangeAspect="1"/>
          </p:cNvPicPr>
          <p:nvPr/>
        </p:nvPicPr>
        <p:blipFill>
          <a:blip r:embed="rId7"/>
          <a:srcRect/>
          <a:stretch>
            <a:fillRect/>
          </a:stretch>
        </p:blipFill>
        <p:spPr>
          <a:xfrm>
            <a:off x="13929159" y="4135167"/>
            <a:ext cx="1339824" cy="1361956"/>
          </a:xfrm>
          <a:prstGeom prst="rect">
            <a:avLst/>
          </a:prstGeom>
        </p:spPr>
      </p:pic>
      <p:pic>
        <p:nvPicPr>
          <p:cNvPr id="21" name="Picture 21"/>
          <p:cNvPicPr>
            <a:picLocks noChangeAspect="1"/>
          </p:cNvPicPr>
          <p:nvPr/>
        </p:nvPicPr>
        <p:blipFill>
          <a:blip r:embed="rId8"/>
          <a:srcRect/>
          <a:stretch>
            <a:fillRect/>
          </a:stretch>
        </p:blipFill>
        <p:spPr>
          <a:xfrm>
            <a:off x="4019641" y="6953457"/>
            <a:ext cx="1371810" cy="1772936"/>
          </a:xfrm>
          <a:prstGeom prst="rect">
            <a:avLst/>
          </a:prstGeom>
        </p:spPr>
      </p:pic>
      <p:sp>
        <p:nvSpPr>
          <p:cNvPr id="22" name="TextBox 22"/>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3" name="TextBox 23"/>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4" name="TextBox 24"/>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5" name="TextBox 25"/>
          <p:cNvSpPr txBox="1"/>
          <p:nvPr/>
        </p:nvSpPr>
        <p:spPr>
          <a:xfrm>
            <a:off x="4725545" y="15578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26" name="TextBox 26"/>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7" name="TextBox 27"/>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8" name="TextBox 28"/>
          <p:cNvSpPr txBox="1"/>
          <p:nvPr/>
        </p:nvSpPr>
        <p:spPr>
          <a:xfrm>
            <a:off x="4725545" y="2299011"/>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a:t>
            </a:r>
            <a:r>
              <a:rPr lang="en-US" sz="2800" u="none" spc="84">
                <a:solidFill>
                  <a:srgbClr val="191919"/>
                </a:solidFill>
                <a:latin typeface="Aileron Heavy"/>
              </a:rPr>
              <a:t>roblématique :</a:t>
            </a:r>
          </a:p>
        </p:txBody>
      </p:sp>
      <p:sp>
        <p:nvSpPr>
          <p:cNvPr id="29" name="TextBox 29"/>
          <p:cNvSpPr txBox="1"/>
          <p:nvPr/>
        </p:nvSpPr>
        <p:spPr>
          <a:xfrm>
            <a:off x="2601381" y="8921530"/>
            <a:ext cx="3491875" cy="730885"/>
          </a:xfrm>
          <a:prstGeom prst="rect">
            <a:avLst/>
          </a:prstGeom>
        </p:spPr>
        <p:txBody>
          <a:bodyPr lIns="0" tIns="0" rIns="0" bIns="0" rtlCol="0" anchor="t">
            <a:spAutoFit/>
          </a:bodyPr>
          <a:lstStyle/>
          <a:p>
            <a:pPr algn="ctr">
              <a:lnSpc>
                <a:spcPts val="2940"/>
              </a:lnSpc>
            </a:pPr>
            <a:r>
              <a:rPr lang="en-US" sz="2100" dirty="0" err="1">
                <a:solidFill>
                  <a:srgbClr val="000000"/>
                </a:solidFill>
                <a:latin typeface="Arimo Bold"/>
              </a:rPr>
              <a:t>Difficulté</a:t>
            </a:r>
            <a:endParaRPr lang="en-US" sz="2100" dirty="0">
              <a:solidFill>
                <a:srgbClr val="000000"/>
              </a:solidFill>
              <a:latin typeface="Arimo Bold"/>
            </a:endParaRPr>
          </a:p>
          <a:p>
            <a:pPr algn="ctr">
              <a:lnSpc>
                <a:spcPts val="2940"/>
              </a:lnSpc>
            </a:pPr>
            <a:r>
              <a:rPr lang="en-US" sz="2100" dirty="0" err="1">
                <a:solidFill>
                  <a:srgbClr val="000000"/>
                </a:solidFill>
                <a:latin typeface="Arimo Bold"/>
              </a:rPr>
              <a:t>d'accès</a:t>
            </a:r>
            <a:r>
              <a:rPr lang="en-US" sz="2100" dirty="0">
                <a:solidFill>
                  <a:srgbClr val="000000"/>
                </a:solidFill>
                <a:latin typeface="Arimo Bold"/>
              </a:rPr>
              <a:t> à </a:t>
            </a:r>
            <a:r>
              <a:rPr lang="en-US" sz="2100" dirty="0" err="1">
                <a:solidFill>
                  <a:srgbClr val="000000"/>
                </a:solidFill>
                <a:latin typeface="Arimo Bold"/>
              </a:rPr>
              <a:t>l’information</a:t>
            </a:r>
            <a:endParaRPr lang="en-US" sz="2100" dirty="0">
              <a:solidFill>
                <a:srgbClr val="000000"/>
              </a:solidFill>
              <a:latin typeface="Arimo Bold"/>
            </a:endParaRPr>
          </a:p>
        </p:txBody>
      </p:sp>
      <p:sp>
        <p:nvSpPr>
          <p:cNvPr id="30" name="TextBox 30"/>
          <p:cNvSpPr txBox="1"/>
          <p:nvPr/>
        </p:nvSpPr>
        <p:spPr>
          <a:xfrm>
            <a:off x="3220473" y="3178095"/>
            <a:ext cx="2743619" cy="361174"/>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Perte de temps</a:t>
            </a:r>
          </a:p>
        </p:txBody>
      </p:sp>
      <p:sp>
        <p:nvSpPr>
          <p:cNvPr id="31" name="TextBox 31"/>
          <p:cNvSpPr txBox="1"/>
          <p:nvPr/>
        </p:nvSpPr>
        <p:spPr>
          <a:xfrm>
            <a:off x="13074029" y="3178095"/>
            <a:ext cx="2743619" cy="728063"/>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Risque d'erreurs humaines</a:t>
            </a:r>
          </a:p>
        </p:txBody>
      </p:sp>
      <p:sp>
        <p:nvSpPr>
          <p:cNvPr id="33" name="TextBox 33"/>
          <p:cNvSpPr txBox="1"/>
          <p:nvPr/>
        </p:nvSpPr>
        <p:spPr>
          <a:xfrm>
            <a:off x="8169515" y="8463695"/>
            <a:ext cx="2743619" cy="84709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Collaborateurs Deloitte</a:t>
            </a:r>
          </a:p>
        </p:txBody>
      </p:sp>
      <p:sp>
        <p:nvSpPr>
          <p:cNvPr id="37" name="Slide Number Placeholder 36">
            <a:extLst>
              <a:ext uri="{FF2B5EF4-FFF2-40B4-BE49-F238E27FC236}">
                <a16:creationId xmlns:a16="http://schemas.microsoft.com/office/drawing/2014/main" id="{E448E142-D2F1-4028-ACDF-735D015EFFFD}"/>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38" name="TextBox 32">
            <a:extLst>
              <a:ext uri="{FF2B5EF4-FFF2-40B4-BE49-F238E27FC236}">
                <a16:creationId xmlns:a16="http://schemas.microsoft.com/office/drawing/2014/main" id="{D0972E08-E438-47C7-B912-185E61AFBBD8}"/>
              </a:ext>
            </a:extLst>
          </p:cNvPr>
          <p:cNvSpPr txBox="1"/>
          <p:nvPr/>
        </p:nvSpPr>
        <p:spPr>
          <a:xfrm>
            <a:off x="12700954" y="9162148"/>
            <a:ext cx="3148646" cy="442814"/>
          </a:xfrm>
          <a:prstGeom prst="rect">
            <a:avLst/>
          </a:prstGeom>
        </p:spPr>
        <p:txBody>
          <a:bodyPr wrap="square" lIns="0" tIns="0" rIns="0" bIns="0" rtlCol="0" anchor="t">
            <a:spAutoFit/>
          </a:bodyPr>
          <a:lstStyle/>
          <a:p>
            <a:pPr algn="ctr">
              <a:lnSpc>
                <a:spcPts val="1719"/>
              </a:lnSpc>
            </a:pPr>
            <a:r>
              <a:rPr lang="en-US" sz="2100" dirty="0" err="1">
                <a:solidFill>
                  <a:srgbClr val="000000"/>
                </a:solidFill>
                <a:latin typeface="Arimo Bold"/>
              </a:rPr>
              <a:t>Difficulté</a:t>
            </a:r>
            <a:r>
              <a:rPr lang="en-US" sz="2100" dirty="0">
                <a:solidFill>
                  <a:srgbClr val="000000"/>
                </a:solidFill>
                <a:latin typeface="Arimo Bold"/>
              </a:rPr>
              <a:t> </a:t>
            </a:r>
            <a:r>
              <a:rPr lang="en-US" sz="2100" dirty="0" err="1">
                <a:solidFill>
                  <a:srgbClr val="000000"/>
                </a:solidFill>
                <a:latin typeface="Arimo Bold"/>
              </a:rPr>
              <a:t>d’integration</a:t>
            </a:r>
            <a:r>
              <a:rPr lang="en-US" sz="2100" dirty="0">
                <a:solidFill>
                  <a:srgbClr val="000000"/>
                </a:solidFill>
                <a:latin typeface="Arimo Bold"/>
              </a:rPr>
              <a:t> des nouveaux </a:t>
            </a:r>
          </a:p>
        </p:txBody>
      </p:sp>
      <p:pic>
        <p:nvPicPr>
          <p:cNvPr id="39" name="Picture 27">
            <a:extLst>
              <a:ext uri="{FF2B5EF4-FFF2-40B4-BE49-F238E27FC236}">
                <a16:creationId xmlns:a16="http://schemas.microsoft.com/office/drawing/2014/main" id="{345CEF1F-0905-4F6E-8CB0-D49ABBC61DCF}"/>
              </a:ext>
            </a:extLst>
          </p:cNvPr>
          <p:cNvPicPr>
            <a:picLocks noChangeAspect="1"/>
          </p:cNvPicPr>
          <p:nvPr/>
        </p:nvPicPr>
        <p:blipFill>
          <a:blip r:embed="rId9"/>
          <a:srcRect/>
          <a:stretch>
            <a:fillRect/>
          </a:stretch>
        </p:blipFill>
        <p:spPr>
          <a:xfrm>
            <a:off x="13687046" y="7571183"/>
            <a:ext cx="1574068" cy="1480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grpSp>
        <p:nvGrpSpPr>
          <p:cNvPr id="17" name="Group 17"/>
          <p:cNvGrpSpPr/>
          <p:nvPr/>
        </p:nvGrpSpPr>
        <p:grpSpPr>
          <a:xfrm rot="-10800000">
            <a:off x="9489400" y="4572000"/>
            <a:ext cx="6379229" cy="304800"/>
            <a:chOff x="0" y="0"/>
            <a:chExt cx="12147115" cy="580390"/>
          </a:xfrm>
        </p:grpSpPr>
        <p:sp>
          <p:nvSpPr>
            <p:cNvPr id="18" name="Freeform 18"/>
            <p:cNvSpPr/>
            <p:nvPr/>
          </p:nvSpPr>
          <p:spPr>
            <a:xfrm>
              <a:off x="11734365"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19" name="Freeform 19"/>
            <p:cNvSpPr/>
            <p:nvPr/>
          </p:nvSpPr>
          <p:spPr>
            <a:xfrm>
              <a:off x="0" y="-2540"/>
              <a:ext cx="12147115" cy="582930"/>
            </a:xfrm>
            <a:custGeom>
              <a:avLst/>
              <a:gdLst/>
              <a:ahLst/>
              <a:cxnLst/>
              <a:rect l="l" t="t" r="r" b="b"/>
              <a:pathLst>
                <a:path w="12147115" h="582930">
                  <a:moveTo>
                    <a:pt x="12130605" y="261620"/>
                  </a:moveTo>
                  <a:lnTo>
                    <a:pt x="11755955" y="8890"/>
                  </a:lnTo>
                  <a:cubicBezTo>
                    <a:pt x="11744525" y="1270"/>
                    <a:pt x="11729285" y="0"/>
                    <a:pt x="11716585" y="6350"/>
                  </a:cubicBezTo>
                  <a:cubicBezTo>
                    <a:pt x="11703885" y="12700"/>
                    <a:pt x="11696265" y="25400"/>
                    <a:pt x="11696265" y="39370"/>
                  </a:cubicBezTo>
                  <a:lnTo>
                    <a:pt x="11696265" y="254000"/>
                  </a:lnTo>
                  <a:lnTo>
                    <a:pt x="0" y="254000"/>
                  </a:lnTo>
                  <a:lnTo>
                    <a:pt x="0" y="330200"/>
                  </a:lnTo>
                  <a:lnTo>
                    <a:pt x="11696265" y="330200"/>
                  </a:lnTo>
                  <a:lnTo>
                    <a:pt x="11696265" y="544830"/>
                  </a:lnTo>
                  <a:cubicBezTo>
                    <a:pt x="11696265" y="558800"/>
                    <a:pt x="11703885" y="571500"/>
                    <a:pt x="11716585" y="577850"/>
                  </a:cubicBezTo>
                  <a:cubicBezTo>
                    <a:pt x="11721665" y="580390"/>
                    <a:pt x="11728015" y="582930"/>
                    <a:pt x="11734365" y="582930"/>
                  </a:cubicBezTo>
                  <a:cubicBezTo>
                    <a:pt x="11741985" y="582930"/>
                    <a:pt x="11749605" y="580390"/>
                    <a:pt x="11755955" y="576580"/>
                  </a:cubicBezTo>
                  <a:lnTo>
                    <a:pt x="12130605" y="323850"/>
                  </a:lnTo>
                  <a:cubicBezTo>
                    <a:pt x="12140765" y="316230"/>
                    <a:pt x="12147115" y="304800"/>
                    <a:pt x="12147115" y="292100"/>
                  </a:cubicBezTo>
                  <a:cubicBezTo>
                    <a:pt x="12147115" y="279400"/>
                    <a:pt x="12140765" y="267970"/>
                    <a:pt x="12130605" y="261620"/>
                  </a:cubicBezTo>
                  <a:close/>
                  <a:moveTo>
                    <a:pt x="11772465" y="473710"/>
                  </a:moveTo>
                  <a:lnTo>
                    <a:pt x="11772465" y="111760"/>
                  </a:lnTo>
                  <a:lnTo>
                    <a:pt x="12040435" y="292100"/>
                  </a:lnTo>
                  <a:lnTo>
                    <a:pt x="11772465" y="473710"/>
                  </a:lnTo>
                  <a:close/>
                </a:path>
              </a:pathLst>
            </a:custGeom>
            <a:solidFill>
              <a:srgbClr val="2C92D5"/>
            </a:solidFill>
          </p:spPr>
        </p:sp>
      </p:grpSp>
      <p:grpSp>
        <p:nvGrpSpPr>
          <p:cNvPr id="20" name="Group 20"/>
          <p:cNvGrpSpPr/>
          <p:nvPr/>
        </p:nvGrpSpPr>
        <p:grpSpPr>
          <a:xfrm>
            <a:off x="2546571" y="4572000"/>
            <a:ext cx="6569729" cy="304800"/>
            <a:chOff x="0" y="0"/>
            <a:chExt cx="12509859" cy="580390"/>
          </a:xfrm>
        </p:grpSpPr>
        <p:sp>
          <p:nvSpPr>
            <p:cNvPr id="21" name="Freeform 21"/>
            <p:cNvSpPr/>
            <p:nvPr/>
          </p:nvSpPr>
          <p:spPr>
            <a:xfrm>
              <a:off x="12097109"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22" name="Freeform 22"/>
            <p:cNvSpPr/>
            <p:nvPr/>
          </p:nvSpPr>
          <p:spPr>
            <a:xfrm>
              <a:off x="0" y="-2540"/>
              <a:ext cx="12509859" cy="582930"/>
            </a:xfrm>
            <a:custGeom>
              <a:avLst/>
              <a:gdLst/>
              <a:ahLst/>
              <a:cxnLst/>
              <a:rect l="l" t="t" r="r" b="b"/>
              <a:pathLst>
                <a:path w="12509859" h="582930">
                  <a:moveTo>
                    <a:pt x="12493349" y="261620"/>
                  </a:moveTo>
                  <a:lnTo>
                    <a:pt x="12118699" y="8890"/>
                  </a:lnTo>
                  <a:cubicBezTo>
                    <a:pt x="12107269" y="1270"/>
                    <a:pt x="12092029" y="0"/>
                    <a:pt x="12079329" y="6350"/>
                  </a:cubicBezTo>
                  <a:cubicBezTo>
                    <a:pt x="12066629" y="12700"/>
                    <a:pt x="12059009" y="25400"/>
                    <a:pt x="12059009" y="39370"/>
                  </a:cubicBezTo>
                  <a:lnTo>
                    <a:pt x="12059009" y="254000"/>
                  </a:lnTo>
                  <a:lnTo>
                    <a:pt x="0" y="254000"/>
                  </a:lnTo>
                  <a:lnTo>
                    <a:pt x="0" y="330200"/>
                  </a:lnTo>
                  <a:lnTo>
                    <a:pt x="12059009" y="330200"/>
                  </a:lnTo>
                  <a:lnTo>
                    <a:pt x="12059009" y="544830"/>
                  </a:lnTo>
                  <a:cubicBezTo>
                    <a:pt x="12059009" y="558800"/>
                    <a:pt x="12066629" y="571500"/>
                    <a:pt x="12079329" y="577850"/>
                  </a:cubicBezTo>
                  <a:cubicBezTo>
                    <a:pt x="12084409" y="580390"/>
                    <a:pt x="12090759" y="582930"/>
                    <a:pt x="12097109" y="582930"/>
                  </a:cubicBezTo>
                  <a:cubicBezTo>
                    <a:pt x="12104729" y="582930"/>
                    <a:pt x="12112349" y="580390"/>
                    <a:pt x="12118699" y="576580"/>
                  </a:cubicBezTo>
                  <a:lnTo>
                    <a:pt x="12493349" y="323850"/>
                  </a:lnTo>
                  <a:cubicBezTo>
                    <a:pt x="12503509" y="316230"/>
                    <a:pt x="12509859" y="304800"/>
                    <a:pt x="12509859" y="292100"/>
                  </a:cubicBezTo>
                  <a:cubicBezTo>
                    <a:pt x="12509859" y="279400"/>
                    <a:pt x="12503509" y="267970"/>
                    <a:pt x="12493349" y="261620"/>
                  </a:cubicBezTo>
                  <a:close/>
                  <a:moveTo>
                    <a:pt x="12135209" y="473710"/>
                  </a:moveTo>
                  <a:lnTo>
                    <a:pt x="12135209" y="111760"/>
                  </a:lnTo>
                  <a:lnTo>
                    <a:pt x="12403179" y="292100"/>
                  </a:lnTo>
                  <a:lnTo>
                    <a:pt x="12135209" y="473710"/>
                  </a:lnTo>
                  <a:close/>
                </a:path>
              </a:pathLst>
            </a:custGeom>
            <a:solidFill>
              <a:srgbClr val="2C92D5"/>
            </a:solidFill>
          </p:spPr>
        </p:sp>
      </p:grpSp>
      <p:pic>
        <p:nvPicPr>
          <p:cNvPr id="23" name="Picture 23"/>
          <p:cNvPicPr>
            <a:picLocks noChangeAspect="1"/>
          </p:cNvPicPr>
          <p:nvPr/>
        </p:nvPicPr>
        <p:blipFill>
          <a:blip r:embed="rId4"/>
          <a:srcRect/>
          <a:stretch>
            <a:fillRect/>
          </a:stretch>
        </p:blipFill>
        <p:spPr>
          <a:xfrm>
            <a:off x="7680891" y="2740200"/>
            <a:ext cx="3529074" cy="3145287"/>
          </a:xfrm>
          <a:prstGeom prst="rect">
            <a:avLst/>
          </a:prstGeom>
        </p:spPr>
      </p:pic>
      <p:pic>
        <p:nvPicPr>
          <p:cNvPr id="24" name="Picture 24"/>
          <p:cNvPicPr>
            <a:picLocks noChangeAspect="1"/>
          </p:cNvPicPr>
          <p:nvPr/>
        </p:nvPicPr>
        <p:blipFill>
          <a:blip r:embed="rId5"/>
          <a:srcRect/>
          <a:stretch>
            <a:fillRect/>
          </a:stretch>
        </p:blipFill>
        <p:spPr>
          <a:xfrm>
            <a:off x="10884886" y="6518933"/>
            <a:ext cx="1803653" cy="1876362"/>
          </a:xfrm>
          <a:prstGeom prst="rect">
            <a:avLst/>
          </a:prstGeom>
        </p:spPr>
      </p:pic>
      <p:pic>
        <p:nvPicPr>
          <p:cNvPr id="25" name="Picture 25"/>
          <p:cNvPicPr>
            <a:picLocks noChangeAspect="1"/>
          </p:cNvPicPr>
          <p:nvPr/>
        </p:nvPicPr>
        <p:blipFill>
          <a:blip r:embed="rId6"/>
          <a:srcRect/>
          <a:stretch>
            <a:fillRect/>
          </a:stretch>
        </p:blipFill>
        <p:spPr>
          <a:xfrm>
            <a:off x="6303922" y="6642754"/>
            <a:ext cx="1659026" cy="1659026"/>
          </a:xfrm>
          <a:prstGeom prst="rect">
            <a:avLst/>
          </a:prstGeom>
        </p:spPr>
      </p:pic>
      <p:pic>
        <p:nvPicPr>
          <p:cNvPr id="26" name="Picture 26"/>
          <p:cNvPicPr>
            <a:picLocks noChangeAspect="1"/>
          </p:cNvPicPr>
          <p:nvPr/>
        </p:nvPicPr>
        <p:blipFill>
          <a:blip r:embed="rId7"/>
          <a:srcRect/>
          <a:stretch>
            <a:fillRect/>
          </a:stretch>
        </p:blipFill>
        <p:spPr>
          <a:xfrm>
            <a:off x="1907122" y="6764843"/>
            <a:ext cx="1325298" cy="1373366"/>
          </a:xfrm>
          <a:prstGeom prst="rect">
            <a:avLst/>
          </a:prstGeom>
        </p:spPr>
      </p:pic>
      <p:pic>
        <p:nvPicPr>
          <p:cNvPr id="27" name="Picture 27"/>
          <p:cNvPicPr>
            <a:picLocks noChangeAspect="1"/>
          </p:cNvPicPr>
          <p:nvPr/>
        </p:nvPicPr>
        <p:blipFill>
          <a:blip r:embed="rId8"/>
          <a:srcRect/>
          <a:stretch>
            <a:fillRect/>
          </a:stretch>
        </p:blipFill>
        <p:spPr>
          <a:xfrm>
            <a:off x="15046619" y="6595133"/>
            <a:ext cx="1619276" cy="1619276"/>
          </a:xfrm>
          <a:prstGeom prst="rect">
            <a:avLst/>
          </a:prstGeom>
        </p:spPr>
      </p:pic>
      <p:pic>
        <p:nvPicPr>
          <p:cNvPr id="28" name="Picture 28"/>
          <p:cNvPicPr>
            <a:picLocks noChangeAspect="1"/>
          </p:cNvPicPr>
          <p:nvPr/>
        </p:nvPicPr>
        <p:blipFill>
          <a:blip r:embed="rId9"/>
          <a:srcRect/>
          <a:stretch>
            <a:fillRect/>
          </a:stretch>
        </p:blipFill>
        <p:spPr>
          <a:xfrm>
            <a:off x="16133942" y="7587648"/>
            <a:ext cx="493854" cy="493854"/>
          </a:xfrm>
          <a:prstGeom prst="rect">
            <a:avLst/>
          </a:prstGeom>
        </p:spPr>
      </p:pic>
      <p:grpSp>
        <p:nvGrpSpPr>
          <p:cNvPr id="29" name="Group 29"/>
          <p:cNvGrpSpPr/>
          <p:nvPr/>
        </p:nvGrpSpPr>
        <p:grpSpPr>
          <a:xfrm rot="-10800000">
            <a:off x="1154472" y="8382657"/>
            <a:ext cx="2821815" cy="1136292"/>
            <a:chOff x="0" y="0"/>
            <a:chExt cx="7620000" cy="3068431"/>
          </a:xfrm>
        </p:grpSpPr>
        <p:sp>
          <p:nvSpPr>
            <p:cNvPr id="30" name="Freeform 30"/>
            <p:cNvSpPr/>
            <p:nvPr/>
          </p:nvSpPr>
          <p:spPr>
            <a:xfrm>
              <a:off x="-1270" y="-2540"/>
              <a:ext cx="7623809" cy="3070971"/>
            </a:xfrm>
            <a:custGeom>
              <a:avLst/>
              <a:gdLst/>
              <a:ahLst/>
              <a:cxnLst/>
              <a:rect l="l" t="t" r="r" b="b"/>
              <a:pathLst>
                <a:path w="7623809" h="3070971">
                  <a:moveTo>
                    <a:pt x="3810" y="0"/>
                  </a:moveTo>
                  <a:lnTo>
                    <a:pt x="0" y="2180700"/>
                  </a:lnTo>
                  <a:lnTo>
                    <a:pt x="0" y="2538841"/>
                  </a:lnTo>
                  <a:lnTo>
                    <a:pt x="3591560" y="2541381"/>
                  </a:lnTo>
                  <a:lnTo>
                    <a:pt x="3810000" y="3070971"/>
                  </a:lnTo>
                  <a:lnTo>
                    <a:pt x="4028440" y="2541381"/>
                  </a:lnTo>
                  <a:lnTo>
                    <a:pt x="7620000" y="2543921"/>
                  </a:lnTo>
                  <a:lnTo>
                    <a:pt x="7620000" y="2185781"/>
                  </a:lnTo>
                  <a:lnTo>
                    <a:pt x="7623809" y="5080"/>
                  </a:lnTo>
                  <a:lnTo>
                    <a:pt x="3810" y="0"/>
                  </a:lnTo>
                  <a:close/>
                </a:path>
              </a:pathLst>
            </a:custGeom>
            <a:solidFill>
              <a:srgbClr val="7BD3DD"/>
            </a:solidFill>
          </p:spPr>
        </p:sp>
      </p:grpSp>
      <p:grpSp>
        <p:nvGrpSpPr>
          <p:cNvPr id="31" name="Group 31"/>
          <p:cNvGrpSpPr/>
          <p:nvPr/>
        </p:nvGrpSpPr>
        <p:grpSpPr>
          <a:xfrm rot="-10800000">
            <a:off x="5693711" y="8343901"/>
            <a:ext cx="2821815" cy="1175047"/>
            <a:chOff x="0" y="0"/>
            <a:chExt cx="7620000" cy="3173086"/>
          </a:xfrm>
        </p:grpSpPr>
        <p:sp>
          <p:nvSpPr>
            <p:cNvPr id="32" name="Freeform 32"/>
            <p:cNvSpPr/>
            <p:nvPr/>
          </p:nvSpPr>
          <p:spPr>
            <a:xfrm>
              <a:off x="-1270" y="-2540"/>
              <a:ext cx="7623809" cy="3175626"/>
            </a:xfrm>
            <a:custGeom>
              <a:avLst/>
              <a:gdLst/>
              <a:ahLst/>
              <a:cxnLst/>
              <a:rect l="l" t="t" r="r" b="b"/>
              <a:pathLst>
                <a:path w="7623809" h="3175626">
                  <a:moveTo>
                    <a:pt x="3810" y="0"/>
                  </a:moveTo>
                  <a:lnTo>
                    <a:pt x="0" y="2285356"/>
                  </a:lnTo>
                  <a:lnTo>
                    <a:pt x="0" y="2643496"/>
                  </a:lnTo>
                  <a:lnTo>
                    <a:pt x="3591560" y="2646036"/>
                  </a:lnTo>
                  <a:lnTo>
                    <a:pt x="3810000" y="3175626"/>
                  </a:lnTo>
                  <a:lnTo>
                    <a:pt x="4028440" y="2646036"/>
                  </a:lnTo>
                  <a:lnTo>
                    <a:pt x="7620000" y="2648576"/>
                  </a:lnTo>
                  <a:lnTo>
                    <a:pt x="7620000" y="2290436"/>
                  </a:lnTo>
                  <a:lnTo>
                    <a:pt x="7623809" y="5080"/>
                  </a:lnTo>
                  <a:lnTo>
                    <a:pt x="3810" y="0"/>
                  </a:lnTo>
                  <a:close/>
                </a:path>
              </a:pathLst>
            </a:custGeom>
            <a:solidFill>
              <a:srgbClr val="37C9EF"/>
            </a:solidFill>
          </p:spPr>
        </p:sp>
      </p:grpSp>
      <p:grpSp>
        <p:nvGrpSpPr>
          <p:cNvPr id="33" name="Group 33"/>
          <p:cNvGrpSpPr/>
          <p:nvPr/>
        </p:nvGrpSpPr>
        <p:grpSpPr>
          <a:xfrm rot="-10800000">
            <a:off x="10257510" y="8353426"/>
            <a:ext cx="2821815" cy="1165522"/>
            <a:chOff x="0" y="0"/>
            <a:chExt cx="7620000" cy="3147365"/>
          </a:xfrm>
        </p:grpSpPr>
        <p:sp>
          <p:nvSpPr>
            <p:cNvPr id="34" name="Freeform 34"/>
            <p:cNvSpPr/>
            <p:nvPr/>
          </p:nvSpPr>
          <p:spPr>
            <a:xfrm>
              <a:off x="-1270" y="-2540"/>
              <a:ext cx="7623809" cy="3149904"/>
            </a:xfrm>
            <a:custGeom>
              <a:avLst/>
              <a:gdLst/>
              <a:ahLst/>
              <a:cxnLst/>
              <a:rect l="l" t="t" r="r" b="b"/>
              <a:pathLst>
                <a:path w="7623809" h="3149904">
                  <a:moveTo>
                    <a:pt x="3810" y="0"/>
                  </a:moveTo>
                  <a:lnTo>
                    <a:pt x="0" y="2259635"/>
                  </a:lnTo>
                  <a:lnTo>
                    <a:pt x="0" y="2617775"/>
                  </a:lnTo>
                  <a:lnTo>
                    <a:pt x="3591560" y="2620315"/>
                  </a:lnTo>
                  <a:lnTo>
                    <a:pt x="3810000" y="3149904"/>
                  </a:lnTo>
                  <a:lnTo>
                    <a:pt x="4028440" y="2620315"/>
                  </a:lnTo>
                  <a:lnTo>
                    <a:pt x="7620000" y="2622854"/>
                  </a:lnTo>
                  <a:lnTo>
                    <a:pt x="7620000" y="2264715"/>
                  </a:lnTo>
                  <a:lnTo>
                    <a:pt x="7623809" y="5080"/>
                  </a:lnTo>
                  <a:lnTo>
                    <a:pt x="3810" y="0"/>
                  </a:lnTo>
                  <a:close/>
                </a:path>
              </a:pathLst>
            </a:custGeom>
            <a:solidFill>
              <a:srgbClr val="2C92D5"/>
            </a:solidFill>
          </p:spPr>
        </p:sp>
      </p:grpSp>
      <p:grpSp>
        <p:nvGrpSpPr>
          <p:cNvPr id="35" name="Group 35"/>
          <p:cNvGrpSpPr/>
          <p:nvPr/>
        </p:nvGrpSpPr>
        <p:grpSpPr>
          <a:xfrm rot="-10800000">
            <a:off x="14445838" y="8363607"/>
            <a:ext cx="2821815" cy="1155342"/>
            <a:chOff x="0" y="0"/>
            <a:chExt cx="7620000" cy="3119873"/>
          </a:xfrm>
        </p:grpSpPr>
        <p:sp>
          <p:nvSpPr>
            <p:cNvPr id="36" name="Freeform 36"/>
            <p:cNvSpPr/>
            <p:nvPr/>
          </p:nvSpPr>
          <p:spPr>
            <a:xfrm>
              <a:off x="-1270" y="-2540"/>
              <a:ext cx="7623809" cy="3122413"/>
            </a:xfrm>
            <a:custGeom>
              <a:avLst/>
              <a:gdLst/>
              <a:ahLst/>
              <a:cxnLst/>
              <a:rect l="l" t="t" r="r" b="b"/>
              <a:pathLst>
                <a:path w="7623809" h="3122413">
                  <a:moveTo>
                    <a:pt x="3810" y="0"/>
                  </a:moveTo>
                  <a:lnTo>
                    <a:pt x="0" y="2232143"/>
                  </a:lnTo>
                  <a:lnTo>
                    <a:pt x="0" y="2590283"/>
                  </a:lnTo>
                  <a:lnTo>
                    <a:pt x="3591560" y="2592823"/>
                  </a:lnTo>
                  <a:lnTo>
                    <a:pt x="3810000" y="3122413"/>
                  </a:lnTo>
                  <a:lnTo>
                    <a:pt x="4028440" y="2592823"/>
                  </a:lnTo>
                  <a:lnTo>
                    <a:pt x="7620000" y="2595363"/>
                  </a:lnTo>
                  <a:lnTo>
                    <a:pt x="7620000" y="2237223"/>
                  </a:lnTo>
                  <a:lnTo>
                    <a:pt x="7623809" y="5080"/>
                  </a:lnTo>
                  <a:lnTo>
                    <a:pt x="3810" y="0"/>
                  </a:lnTo>
                  <a:close/>
                </a:path>
              </a:pathLst>
            </a:custGeom>
            <a:solidFill>
              <a:srgbClr val="13538A"/>
            </a:solidFill>
          </p:spPr>
        </p:sp>
      </p:grpSp>
      <p:grpSp>
        <p:nvGrpSpPr>
          <p:cNvPr id="37" name="Group 37"/>
          <p:cNvGrpSpPr/>
          <p:nvPr/>
        </p:nvGrpSpPr>
        <p:grpSpPr>
          <a:xfrm rot="5400000">
            <a:off x="15183679" y="5235053"/>
            <a:ext cx="1345157" cy="304800"/>
            <a:chOff x="0" y="0"/>
            <a:chExt cx="2561403" cy="580390"/>
          </a:xfrm>
        </p:grpSpPr>
        <p:sp>
          <p:nvSpPr>
            <p:cNvPr id="38" name="Freeform 38"/>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39" name="Freeform 39"/>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40" name="TextBox 40"/>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41" name="TextBox 41"/>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42" name="TextBox 4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3" name="TextBox 43"/>
          <p:cNvSpPr txBox="1"/>
          <p:nvPr/>
        </p:nvSpPr>
        <p:spPr>
          <a:xfrm>
            <a:off x="4725545" y="16340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44" name="TextBox 4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5" name="TextBox 4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6" name="TextBox 46"/>
          <p:cNvSpPr txBox="1"/>
          <p:nvPr/>
        </p:nvSpPr>
        <p:spPr>
          <a:xfrm>
            <a:off x="4725545" y="2427948"/>
            <a:ext cx="25903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Solution </a:t>
            </a:r>
            <a:r>
              <a:rPr lang="en-US" sz="2800" u="none" spc="84">
                <a:solidFill>
                  <a:srgbClr val="191919"/>
                </a:solidFill>
                <a:latin typeface="Aileron Heavy"/>
              </a:rPr>
              <a:t>:</a:t>
            </a:r>
          </a:p>
        </p:txBody>
      </p:sp>
      <p:sp>
        <p:nvSpPr>
          <p:cNvPr id="47" name="TextBox 47"/>
          <p:cNvSpPr txBox="1"/>
          <p:nvPr/>
        </p:nvSpPr>
        <p:spPr>
          <a:xfrm>
            <a:off x="7659548" y="4991658"/>
            <a:ext cx="3281218" cy="1020151"/>
          </a:xfrm>
          <a:prstGeom prst="rect">
            <a:avLst/>
          </a:prstGeom>
        </p:spPr>
        <p:txBody>
          <a:bodyPr wrap="square" lIns="0" tIns="0" rIns="0" bIns="0" rtlCol="0" anchor="t">
            <a:spAutoFit/>
          </a:bodyPr>
          <a:lstStyle/>
          <a:p>
            <a:pPr algn="ctr">
              <a:lnSpc>
                <a:spcPts val="8704"/>
              </a:lnSpc>
            </a:pPr>
            <a:r>
              <a:rPr lang="en-US" sz="6217" dirty="0">
                <a:solidFill>
                  <a:srgbClr val="2C92D5"/>
                </a:solidFill>
                <a:latin typeface="Aileron Heavy"/>
              </a:rPr>
              <a:t>Chatbot</a:t>
            </a:r>
          </a:p>
        </p:txBody>
      </p:sp>
      <p:grpSp>
        <p:nvGrpSpPr>
          <p:cNvPr id="48" name="Group 48"/>
          <p:cNvGrpSpPr/>
          <p:nvPr/>
        </p:nvGrpSpPr>
        <p:grpSpPr>
          <a:xfrm rot="5400000">
            <a:off x="10961734" y="5235053"/>
            <a:ext cx="1345157" cy="304800"/>
            <a:chOff x="0" y="0"/>
            <a:chExt cx="2561403" cy="580390"/>
          </a:xfrm>
        </p:grpSpPr>
        <p:sp>
          <p:nvSpPr>
            <p:cNvPr id="49" name="Freeform 49"/>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0" name="Freeform 50"/>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1" name="Group 51"/>
          <p:cNvGrpSpPr/>
          <p:nvPr/>
        </p:nvGrpSpPr>
        <p:grpSpPr>
          <a:xfrm rot="5400000">
            <a:off x="6348556" y="5246126"/>
            <a:ext cx="1345157" cy="304800"/>
            <a:chOff x="0" y="0"/>
            <a:chExt cx="2561403" cy="580390"/>
          </a:xfrm>
        </p:grpSpPr>
        <p:sp>
          <p:nvSpPr>
            <p:cNvPr id="52" name="Freeform 52"/>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3" name="Freeform 53"/>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4" name="Group 54"/>
          <p:cNvGrpSpPr/>
          <p:nvPr/>
        </p:nvGrpSpPr>
        <p:grpSpPr>
          <a:xfrm rot="5400000">
            <a:off x="1892801" y="5255651"/>
            <a:ext cx="1345157" cy="304800"/>
            <a:chOff x="0" y="0"/>
            <a:chExt cx="2561403" cy="580390"/>
          </a:xfrm>
        </p:grpSpPr>
        <p:sp>
          <p:nvSpPr>
            <p:cNvPr id="55" name="Freeform 55"/>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6" name="Freeform 56"/>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57" name="TextBox 57"/>
          <p:cNvSpPr txBox="1"/>
          <p:nvPr/>
        </p:nvSpPr>
        <p:spPr>
          <a:xfrm>
            <a:off x="1183288" y="8659947"/>
            <a:ext cx="2764182" cy="790772"/>
          </a:xfrm>
          <a:prstGeom prst="rect">
            <a:avLst/>
          </a:prstGeom>
        </p:spPr>
        <p:txBody>
          <a:bodyPr lIns="0" tIns="0" rIns="0" bIns="0" rtlCol="0" anchor="t">
            <a:spAutoFit/>
          </a:bodyPr>
          <a:lstStyle/>
          <a:p>
            <a:pPr algn="ctr">
              <a:lnSpc>
                <a:spcPts val="3190"/>
              </a:lnSpc>
              <a:spcBef>
                <a:spcPct val="0"/>
              </a:spcBef>
            </a:pPr>
            <a:r>
              <a:rPr lang="en-US" sz="2127" spc="106">
                <a:solidFill>
                  <a:srgbClr val="FFFFFF"/>
                </a:solidFill>
                <a:latin typeface="Aileron Regular"/>
              </a:rPr>
              <a:t>Disponible et joinable</a:t>
            </a:r>
          </a:p>
        </p:txBody>
      </p:sp>
      <p:sp>
        <p:nvSpPr>
          <p:cNvPr id="58" name="TextBox 58"/>
          <p:cNvSpPr txBox="1"/>
          <p:nvPr/>
        </p:nvSpPr>
        <p:spPr>
          <a:xfrm>
            <a:off x="5751344" y="8764400"/>
            <a:ext cx="2764182" cy="431883"/>
          </a:xfrm>
          <a:prstGeom prst="rect">
            <a:avLst/>
          </a:prstGeom>
        </p:spPr>
        <p:txBody>
          <a:bodyPr lIns="0" tIns="0" rIns="0" bIns="0" rtlCol="0" anchor="t">
            <a:spAutoFit/>
          </a:bodyPr>
          <a:lstStyle/>
          <a:p>
            <a:pPr algn="ctr">
              <a:lnSpc>
                <a:spcPts val="3599"/>
              </a:lnSpc>
              <a:spcBef>
                <a:spcPct val="0"/>
              </a:spcBef>
            </a:pPr>
            <a:r>
              <a:rPr lang="en-US" sz="2399" spc="120">
                <a:solidFill>
                  <a:srgbClr val="FFFFFF"/>
                </a:solidFill>
                <a:latin typeface="Aileron Regular"/>
              </a:rPr>
              <a:t>Gratuit</a:t>
            </a:r>
          </a:p>
        </p:txBody>
      </p:sp>
      <p:sp>
        <p:nvSpPr>
          <p:cNvPr id="59" name="TextBox 59"/>
          <p:cNvSpPr txBox="1"/>
          <p:nvPr/>
        </p:nvSpPr>
        <p:spPr>
          <a:xfrm>
            <a:off x="10173495" y="8631372"/>
            <a:ext cx="2921636" cy="812238"/>
          </a:xfrm>
          <a:prstGeom prst="rect">
            <a:avLst/>
          </a:prstGeom>
        </p:spPr>
        <p:txBody>
          <a:bodyPr lIns="0" tIns="0" rIns="0" bIns="0" rtlCol="0" anchor="t">
            <a:spAutoFit/>
          </a:bodyPr>
          <a:lstStyle/>
          <a:p>
            <a:pPr algn="ctr">
              <a:lnSpc>
                <a:spcPts val="3261"/>
              </a:lnSpc>
              <a:spcBef>
                <a:spcPct val="0"/>
              </a:spcBef>
            </a:pPr>
            <a:r>
              <a:rPr lang="en-US" sz="2174" spc="108">
                <a:solidFill>
                  <a:srgbClr val="FFFFFF"/>
                </a:solidFill>
                <a:latin typeface="Aileron Regular"/>
              </a:rPr>
              <a:t>Accueillant et serviable</a:t>
            </a:r>
          </a:p>
        </p:txBody>
      </p:sp>
      <p:sp>
        <p:nvSpPr>
          <p:cNvPr id="60" name="TextBox 60"/>
          <p:cNvSpPr txBox="1"/>
          <p:nvPr/>
        </p:nvSpPr>
        <p:spPr>
          <a:xfrm>
            <a:off x="14495118" y="8619489"/>
            <a:ext cx="2764182" cy="796481"/>
          </a:xfrm>
          <a:prstGeom prst="rect">
            <a:avLst/>
          </a:prstGeom>
        </p:spPr>
        <p:txBody>
          <a:bodyPr lIns="0" tIns="0" rIns="0" bIns="0" rtlCol="0" anchor="t">
            <a:spAutoFit/>
          </a:bodyPr>
          <a:lstStyle/>
          <a:p>
            <a:pPr algn="ctr">
              <a:lnSpc>
                <a:spcPts val="3195"/>
              </a:lnSpc>
              <a:spcBef>
                <a:spcPct val="0"/>
              </a:spcBef>
            </a:pPr>
            <a:r>
              <a:rPr lang="en-US" sz="2130" spc="106" dirty="0">
                <a:solidFill>
                  <a:srgbClr val="FFFFFF"/>
                </a:solidFill>
                <a:latin typeface="Aileron Regular"/>
              </a:rPr>
              <a:t>Guider les </a:t>
            </a:r>
          </a:p>
          <a:p>
            <a:pPr algn="ctr">
              <a:lnSpc>
                <a:spcPts val="3195"/>
              </a:lnSpc>
              <a:spcBef>
                <a:spcPct val="0"/>
              </a:spcBef>
            </a:pPr>
            <a:r>
              <a:rPr lang="en-US" sz="2130" spc="106" dirty="0">
                <a:solidFill>
                  <a:srgbClr val="FFFFFF"/>
                </a:solidFill>
                <a:latin typeface="Aileron Regular"/>
              </a:rPr>
              <a:t>nouveaux entrants</a:t>
            </a:r>
          </a:p>
        </p:txBody>
      </p:sp>
      <p:sp>
        <p:nvSpPr>
          <p:cNvPr id="64" name="Slide Number Placeholder 63">
            <a:extLst>
              <a:ext uri="{FF2B5EF4-FFF2-40B4-BE49-F238E27FC236}">
                <a16:creationId xmlns:a16="http://schemas.microsoft.com/office/drawing/2014/main" id="{232D25B2-8DBB-4E30-910A-6B5F12D69BE3}"/>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64053"/>
            <a:ext cx="283987" cy="464602"/>
          </a:xfrm>
          <a:prstGeom prst="rect">
            <a:avLst/>
          </a:prstGeom>
        </p:spPr>
      </p:pic>
      <p:pic>
        <p:nvPicPr>
          <p:cNvPr id="17" name="Picture 17"/>
          <p:cNvPicPr>
            <a:picLocks noChangeAspect="1"/>
          </p:cNvPicPr>
          <p:nvPr/>
        </p:nvPicPr>
        <p:blipFill>
          <a:blip r:embed="rId4"/>
          <a:srcRect/>
          <a:stretch>
            <a:fillRect/>
          </a:stretch>
        </p:blipFill>
        <p:spPr>
          <a:xfrm>
            <a:off x="3117752" y="2995652"/>
            <a:ext cx="13084230" cy="6844688"/>
          </a:xfrm>
          <a:prstGeom prst="rect">
            <a:avLst/>
          </a:prstGeom>
        </p:spPr>
      </p:pic>
      <p:sp>
        <p:nvSpPr>
          <p:cNvPr id="18" name="TextBox 18"/>
          <p:cNvSpPr txBox="1"/>
          <p:nvPr/>
        </p:nvSpPr>
        <p:spPr>
          <a:xfrm>
            <a:off x="4825904" y="2346636"/>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Planification du projet :</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4865012" y="1568083"/>
            <a:ext cx="4851496"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Conduite</a:t>
            </a:r>
            <a:r>
              <a:rPr lang="en-US" sz="3600" dirty="0">
                <a:solidFill>
                  <a:srgbClr val="286A6C"/>
                </a:solidFill>
                <a:latin typeface="Aileron Regular Bold"/>
              </a:rPr>
              <a:t> du </a:t>
            </a:r>
            <a:r>
              <a:rPr lang="en-US" sz="3600" dirty="0" err="1">
                <a:solidFill>
                  <a:srgbClr val="286A6C"/>
                </a:solidFill>
                <a:latin typeface="Aileron Regular Bold"/>
              </a:rPr>
              <a:t>projet</a:t>
            </a:r>
            <a:endParaRPr lang="en-US" sz="3600" dirty="0">
              <a:solidFill>
                <a:srgbClr val="286A6C"/>
              </a:solidFill>
              <a:latin typeface="Aileron Regular Bold"/>
            </a:endParaRPr>
          </a:p>
        </p:txBody>
      </p:sp>
      <p:sp>
        <p:nvSpPr>
          <p:cNvPr id="21" name="TextBox 21"/>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2" name="TextBox 2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3" name="TextBox 23"/>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4" name="TextBox 24"/>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8" name="Slide Number Placeholder 27">
            <a:extLst>
              <a:ext uri="{FF2B5EF4-FFF2-40B4-BE49-F238E27FC236}">
                <a16:creationId xmlns:a16="http://schemas.microsoft.com/office/drawing/2014/main" id="{8491B1BA-10BC-4A49-B052-96F994D51E85}"/>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27627" y="0"/>
            <a:ext cx="3656202" cy="2587428"/>
          </a:xfrm>
          <a:prstGeom prst="rect">
            <a:avLst/>
          </a:prstGeom>
          <a:solidFill>
            <a:srgbClr val="9AC026"/>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293862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4877533" y="1450548"/>
            <a:ext cx="1175439" cy="1003531"/>
          </a:xfrm>
          <a:prstGeom prst="rect">
            <a:avLst/>
          </a:prstGeom>
        </p:spPr>
      </p:pic>
      <p:sp>
        <p:nvSpPr>
          <p:cNvPr id="16" name="TextBox 16"/>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7" name="TextBox 17"/>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8" name="TextBox 18"/>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19" name="TextBox 19"/>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0" name="TextBox 20"/>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1" name="TextBox 21"/>
          <p:cNvSpPr txBox="1"/>
          <p:nvPr/>
        </p:nvSpPr>
        <p:spPr>
          <a:xfrm>
            <a:off x="4495800" y="4901793"/>
            <a:ext cx="14759278" cy="1146404"/>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Analyse</a:t>
            </a:r>
            <a:r>
              <a:rPr lang="en-US" sz="6984" dirty="0">
                <a:solidFill>
                  <a:srgbClr val="80A600"/>
                </a:solidFill>
                <a:latin typeface="Arimo Bold"/>
              </a:rPr>
              <a:t> et conception</a:t>
            </a: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3">
            <a:alphaModFix amt="52000"/>
            <a:duotone>
              <a:schemeClr val="accent3">
                <a:shade val="45000"/>
                <a:satMod val="135000"/>
              </a:schemeClr>
              <a:prstClr val="white"/>
            </a:duotone>
          </a:blip>
          <a:srcRect/>
          <a:stretch>
            <a:fillRect/>
          </a:stretch>
        </p:blipFill>
        <p:spPr>
          <a:xfrm>
            <a:off x="3252131" y="5143500"/>
            <a:ext cx="593610" cy="971144"/>
          </a:xfrm>
          <a:prstGeom prst="rect">
            <a:avLst/>
          </a:prstGeom>
        </p:spPr>
      </p:pic>
      <p:sp>
        <p:nvSpPr>
          <p:cNvPr id="26" name="Slide Number Placeholder 25">
            <a:extLst>
              <a:ext uri="{FF2B5EF4-FFF2-40B4-BE49-F238E27FC236}">
                <a16:creationId xmlns:a16="http://schemas.microsoft.com/office/drawing/2014/main" id="{45477A50-E5E7-4840-865F-72401B54A6CE}"/>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TotalTime>
  <Words>1349</Words>
  <Application>Microsoft Office PowerPoint</Application>
  <PresentationFormat>Custom</PresentationFormat>
  <Paragraphs>364</Paragraphs>
  <Slides>32</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32</vt:i4>
      </vt:variant>
    </vt:vector>
  </HeadingPairs>
  <TitlesOfParts>
    <vt:vector size="46" baseType="lpstr">
      <vt:lpstr>Aileron Heavy</vt:lpstr>
      <vt:lpstr>Open Sans</vt:lpstr>
      <vt:lpstr>Wingdings</vt:lpstr>
      <vt:lpstr>Webdings</vt:lpstr>
      <vt:lpstr>Arimo Bold</vt:lpstr>
      <vt:lpstr>Aileron Regular Bold</vt:lpstr>
      <vt:lpstr>Brush Script MT</vt:lpstr>
      <vt:lpstr>Calibri</vt:lpstr>
      <vt:lpstr>Arial</vt:lpstr>
      <vt:lpstr>Arimo</vt:lpstr>
      <vt:lpstr>Open Sans Bold</vt:lpstr>
      <vt:lpstr>Verdana</vt:lpstr>
      <vt:lpstr>Aileron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Automatisation et préparation des écritures de paie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Présenté par Alara Dogan</dc:title>
  <cp:lastModifiedBy>Mouaad, Oumnia</cp:lastModifiedBy>
  <cp:revision>45</cp:revision>
  <dcterms:created xsi:type="dcterms:W3CDTF">2006-08-16T00:00:00Z</dcterms:created>
  <dcterms:modified xsi:type="dcterms:W3CDTF">2020-07-01T20:44:35Z</dcterms:modified>
  <dc:identifier>DAEAGYEX0ws</dc:identifier>
</cp:coreProperties>
</file>